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53"/>
  </p:notesMasterIdLst>
  <p:handoutMasterIdLst>
    <p:handoutMasterId r:id="rId54"/>
  </p:handoutMasterIdLst>
  <p:sldIdLst>
    <p:sldId id="268" r:id="rId10"/>
    <p:sldId id="274" r:id="rId11"/>
    <p:sldId id="291" r:id="rId12"/>
    <p:sldId id="328" r:id="rId13"/>
    <p:sldId id="275" r:id="rId14"/>
    <p:sldId id="276" r:id="rId15"/>
    <p:sldId id="277" r:id="rId16"/>
    <p:sldId id="278" r:id="rId17"/>
    <p:sldId id="279" r:id="rId18"/>
    <p:sldId id="280" r:id="rId19"/>
    <p:sldId id="282" r:id="rId20"/>
    <p:sldId id="283" r:id="rId21"/>
    <p:sldId id="284" r:id="rId22"/>
    <p:sldId id="285" r:id="rId23"/>
    <p:sldId id="286" r:id="rId24"/>
    <p:sldId id="287" r:id="rId25"/>
    <p:sldId id="288" r:id="rId26"/>
    <p:sldId id="315" r:id="rId27"/>
    <p:sldId id="314" r:id="rId28"/>
    <p:sldId id="319" r:id="rId29"/>
    <p:sldId id="320" r:id="rId30"/>
    <p:sldId id="325" r:id="rId31"/>
    <p:sldId id="318" r:id="rId32"/>
    <p:sldId id="330" r:id="rId33"/>
    <p:sldId id="331" r:id="rId34"/>
    <p:sldId id="321" r:id="rId35"/>
    <p:sldId id="316" r:id="rId36"/>
    <p:sldId id="338" r:id="rId37"/>
    <p:sldId id="339" r:id="rId38"/>
    <p:sldId id="340" r:id="rId39"/>
    <p:sldId id="317" r:id="rId40"/>
    <p:sldId id="322" r:id="rId41"/>
    <p:sldId id="334" r:id="rId42"/>
    <p:sldId id="323" r:id="rId43"/>
    <p:sldId id="336" r:id="rId44"/>
    <p:sldId id="271" r:id="rId45"/>
    <p:sldId id="335" r:id="rId46"/>
    <p:sldId id="289" r:id="rId47"/>
    <p:sldId id="294" r:id="rId48"/>
    <p:sldId id="298" r:id="rId49"/>
    <p:sldId id="299" r:id="rId50"/>
    <p:sldId id="327" r:id="rId51"/>
    <p:sldId id="329" r:id="rId5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336"/>
    <a:srgbClr val="DA8150"/>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86" autoAdjust="0"/>
    <p:restoredTop sz="95246" autoAdjust="0"/>
  </p:normalViewPr>
  <p:slideViewPr>
    <p:cSldViewPr snapToObjects="1">
      <p:cViewPr varScale="1">
        <p:scale>
          <a:sx n="156" d="100"/>
          <a:sy n="156" d="100"/>
        </p:scale>
        <p:origin x="960" y="15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19.02.2020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19.02.2020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to the trusted path. Local and remote versions. End points are trusted entities. For local trusted path, we need a trusted endpoint, a trusted software or a TEE enclave can serve the purpose. However for the remote trusted path, this is not require. However, in literature, usage of hypervisor, TEE is common as a trusted anchor on the local host while constructing trusted path to a remote server.</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Integrity for the IO, and possibly confidentiality,</a:t>
            </a:r>
            <a:r>
              <a:rPr lang="en-US" baseline="0" dirty="0" smtClean="0"/>
              <a:t> these are the desired properties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41499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skim over the application</a:t>
            </a:r>
            <a:r>
              <a:rPr lang="en-US" baseline="0" dirty="0" smtClean="0"/>
              <a:t>s quickly with the desired properties. E.g., e-voting and crypto currency wallets require both integrity and confidentiality. Smart home, medical devices and industrial control systems requires integrity.</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go over the existing research</a:t>
            </a:r>
            <a:r>
              <a:rPr lang="en-US" baseline="0" dirty="0" smtClean="0"/>
              <a:t>. We will go over a 3 selected works from very simple system to the systems with increasing complexities, security and features. And on the way, we will discover several drawbacks into them.  These drawbacks lead to the understanding of the security and functional requirement of trusted path. We derive seral key observations from them which are the foundation of this work.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400711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 conformation devices are simple and works as the</a:t>
            </a:r>
            <a:r>
              <a:rPr lang="en-US" baseline="0" dirty="0" smtClean="0"/>
              <a:t> second factor to a transaction. For example, you can pair your phone with your bank account that prompts every time you execute a transaction. Similar to the dedicated hardware tokens that the banks provide to their customers.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34223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Integrikey provides second factor to the textual inputs without the users having</a:t>
            </a:r>
            <a:r>
              <a:rPr lang="en-US" baseline="0" dirty="0" smtClean="0"/>
              <a:t> to confirm them explicitly.</a:t>
            </a:r>
            <a:r>
              <a:rPr lang="en-US" dirty="0" smtClean="0"/>
              <a:t> It works as the following: &lt;&lt;go over the animation one after another and quacking</a:t>
            </a:r>
            <a:r>
              <a:rPr lang="en-US" baseline="0" dirty="0" smtClean="0"/>
              <a:t> explain the input trace matching&gt;&gt;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89993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 are not protected.</a:t>
            </a:r>
            <a:r>
              <a:rPr lang="en-US" baseline="0" dirty="0" smtClean="0"/>
              <a:t> Output = user feedback + data from the server. You leave one of them -&gt; leaves a potential attack surface for the attacker. Moreover ineffectiveness of security indicators…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90196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Absence of the support for the mouse pointer may seem like a functional limitation</a:t>
            </a:r>
            <a:r>
              <a:rPr lang="en-US" baseline="0" dirty="0" smtClean="0"/>
              <a:t> but in creates security problem. .. &lt;&lt;Explain the early form submission attack briefly&gt;&gt;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67730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05B8B9-7C61-40EE-8205-5A42CF12CCBC}"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13DD19C-7149-4D37-96B7-12ABEA86F66E}"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2642D9F-9980-44E1-807E-A6813FE263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161FEB-99B3-4579-8A76-E611D8532F9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36BAD1-AD62-40D8-8661-5E9F0C461A8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7841F2B-DD6A-4502-8ED1-4594DE21D3A5}"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E557C6-62CD-4096-A0A9-577E0496CF9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4E77003-7A23-4E67-AD3C-76646E9E036B}"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B887B93-1DA6-46D2-AED6-1424508F21E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8E9D8D0-BF15-450D-A882-DAC9124B2B6B}"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7C47A69-F4D3-4ED3-84D4-0E2109CBC82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98EF97-314F-4853-8383-F45E8078720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137C54-18D5-454F-A149-9BA69479B5C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030F044-67E0-4D70-A477-50E6755E7C5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9DC300-9B07-450C-B2BC-71160E8B3792}"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D947345-B0E7-4083-AF48-CEF3DEDC1802}"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A57EDBF-6CDC-45E5-B6DB-EA8605BECF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12C3888-A63A-4614-9E97-DD3637F8832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5D736E0-5A05-4D83-B439-BBD3D71684A9}"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C05536A-02A7-4326-A7C8-82C1C87C4A5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1E5476C-CAF1-46F7-9EBA-C14DAD5CA4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3EA2789-BEEF-4454-9BFB-49CB3B5181D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2A696B0-6AC9-4E1B-AABD-810951B477B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CDAED5-26EA-4A67-8103-743D4A256A39}"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88501FA-4C38-4756-9733-6403B186634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9D5A4FA-A992-4199-B8E9-D88178DAC60F}"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FABA80A-DD59-4AE4-AECF-16C9E59FCC2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3B4D3DB-1E3B-46DA-8E72-C149E5B89C9A}"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2AA6D07-760E-46FD-970C-F404DA1C1E4E}"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F0C33A7-9903-4CF0-B550-32F9B47F4D1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4E9EA6DA-3AF2-4B28-A912-1FED77E50AD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A3A121-D308-4AA0-8B60-D17AC3612486}"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7AFAAD3-DBFF-46E9-9A70-EB026B2F0B1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66DBC48-8D23-4E49-983A-EE24D14EA9E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A6D293-845D-4145-BD65-16E0E0ECCCB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833F51F-A3C8-465C-8042-AEFC7CBDD215}"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368D65-C042-4943-9A5C-4FF55D6C4CD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008373-C670-421E-82DF-06A18F0AD1E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28AAF9-A3B7-4D45-8B21-771387460E4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3791B9F-BB75-408F-B4CC-492DB5CE9740}"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A1FB8590-1E3E-4767-8BF9-C7A674DFFDA1}"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26F6BA5-642B-48E3-8388-2040A3969E27}"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19BE244-8482-4728-A246-48A6DE11564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0221B58-6788-4872-9A2C-53DE000E9063}"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617613-32C9-4990-9E45-B6B663753E80}"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BE41667-D026-495F-B729-8A503039183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665F668-B06D-45D2-9AF3-658C407FE54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CF447AC-A182-491D-A82A-65B375BED87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FBB8078-27DB-4646-B418-B2F94BA745CD}"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EDD29D2F-CB6F-4334-8422-C97EC1512B8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B9BA80E-BD77-4210-9F7A-C75786ACC49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0F3CE60-DEAD-478F-B506-17E1E3677BD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BCED92B-7419-4C18-ABDD-51E933B9946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433A3C5-B9ED-4D14-97CE-F4FC830BDD44}"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FC281D-F842-4FE1-9109-C659691E270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2951967-9249-4AE2-9C79-A2F87158D8D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200D5F6-9CD3-4388-B427-C7131514040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3C77A4B-9F34-42BF-88E5-F6363B1D5AC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3F8483C-FD06-4C75-92B1-9B8B7630053E}"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9FB4641-A360-4CF0-ABB9-ACE7B45C73A1}"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01C4BD1-603B-4EFB-97B9-BC8D7C58DB1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1E9BE03-AC0A-4C89-9117-12930523C8D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EF810D6-D3B5-4A25-8F2A-EE6C7F05A7CF}"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E9DAD10-8AF8-4F2F-9DBB-3DDAE0AB53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CC8DA2A-CD85-4FF2-85F3-A1C7DC88B36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367C5FA-67AD-4A51-8B19-8F7983FCF3D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121420D-270C-410D-AFD9-B7594754FCBE}"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13B163-218F-4BA2-99F3-E048B8C9E87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9D3790C-CADE-4B43-8B61-5E73971E54A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0A81EE0-1DD7-407B-82C9-96D82995202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F7E2EC4-10FD-4288-967B-8CFB8276B2ED}"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E9CDC2-FBC3-4776-97DE-8470E7D68CD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11F46DB-F6EE-44A9-8CB5-0EF3073B9BB8}"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baseline="0" dirty="0" smtClean="0"/>
              <a:t>NDSS 2020</a:t>
            </a:r>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timing>
    <p:tnLst>
      <p:par>
        <p:cTn id="1" dur="indefinite" restart="never" nodeType="tmRoot"/>
      </p:par>
    </p:tnLst>
  </p:timing>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D582E3B-11F0-4A93-91C1-701CCBB66EEA}"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C7339F13-1587-45D0-BD62-B7B7ED38F937}"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EB9BAF-7E29-43B2-A959-425A7E4F3690}"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380FB3-D58C-42CD-A7E1-93E5DCAF56E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DF8878D-7FBD-435B-827E-60CE3CBF649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49B396C-4C50-4697-9D0E-FA0120EFB6CD}"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F6C7BB7-437C-43E1-9445-0B3ABD984CE6}"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3D0136D-9AC6-4B24-BAB5-ECA79AB45F4B}"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6.png"/><Relationship Id="rId5" Type="http://schemas.microsoft.com/office/2007/relationships/hdphoto" Target="../media/hdphoto6.wdp"/><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www.w3.org/TR/UISecurity"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49.png"/><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39.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461.png"/><Relationship Id="rId7" Type="http://schemas.openxmlformats.org/officeDocument/2006/relationships/image" Target="../media/image501.png"/><Relationship Id="rId12"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91.png"/><Relationship Id="rId11" Type="http://schemas.openxmlformats.org/officeDocument/2006/relationships/image" Target="../media/image54.png"/><Relationship Id="rId5" Type="http://schemas.openxmlformats.org/officeDocument/2006/relationships/image" Target="../media/image481.png"/><Relationship Id="rId15" Type="http://schemas.openxmlformats.org/officeDocument/2006/relationships/image" Target="../media/image58.png"/><Relationship Id="rId10" Type="http://schemas.openxmlformats.org/officeDocument/2006/relationships/image" Target="../media/image532.png"/><Relationship Id="rId4" Type="http://schemas.openxmlformats.org/officeDocument/2006/relationships/image" Target="../media/image471.png"/><Relationship Id="rId9" Type="http://schemas.openxmlformats.org/officeDocument/2006/relationships/image" Target="../media/image52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ndroid-developers.googleblog.com/2018/10/android-protected-confirmation.html" TargetMode="Externa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hyperlink" Target="https://eprint.iacr.org/2017/1245.pd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1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sz="2000" u="sng" dirty="0"/>
              <a:t>Aritra </a:t>
            </a:r>
            <a:r>
              <a:rPr lang="en-GB" sz="2000" u="sng" dirty="0" smtClean="0"/>
              <a:t>Dhar</a:t>
            </a:r>
            <a:r>
              <a:rPr lang="en-GB" sz="2000" dirty="0" smtClean="0"/>
              <a:t>, Enis Ulqinaku, Kari </a:t>
            </a:r>
            <a:r>
              <a:rPr lang="en-US" sz="2000" dirty="0" smtClean="0"/>
              <a:t>Kostiainen, Srdjan Capkun</a:t>
            </a:r>
          </a:p>
          <a:p>
            <a:r>
              <a:rPr lang="en-US" sz="2000" dirty="0" smtClean="0"/>
              <a:t>ETH Zurich</a:t>
            </a:r>
            <a:endParaRPr lang="en-GB" sz="2000" dirty="0"/>
          </a:p>
        </p:txBody>
      </p:sp>
      <p:sp>
        <p:nvSpPr>
          <p:cNvPr id="18" name="Titel 17"/>
          <p:cNvSpPr>
            <a:spLocks noGrp="1"/>
          </p:cNvSpPr>
          <p:nvPr>
            <p:ph type="ctrTitle"/>
          </p:nvPr>
        </p:nvSpPr>
        <p:spPr/>
        <p:txBody>
          <a:bodyPr/>
          <a:lstStyle/>
          <a:p>
            <a:r>
              <a:rPr lang="en-US" b="0" dirty="0" smtClean="0"/>
              <a:t>P</a:t>
            </a:r>
            <a:r>
              <a:rPr lang="en-US" sz="2400" b="0" dirty="0" smtClean="0"/>
              <a:t>ROTECT</a:t>
            </a:r>
            <a:r>
              <a:rPr lang="en-US" b="0" dirty="0" smtClean="0"/>
              <a:t>IO</a:t>
            </a:r>
            <a:r>
              <a:rPr lang="en-US" sz="2400" b="0" dirty="0" smtClean="0"/>
              <a:t>N</a:t>
            </a:r>
            <a:r>
              <a:rPr lang="en-US" b="0" dirty="0" smtClean="0"/>
              <a:t>: </a:t>
            </a:r>
            <a:r>
              <a:rPr lang="en-US" b="0" dirty="0"/>
              <a:t>Root-of-Trust for </a:t>
            </a:r>
            <a:r>
              <a:rPr lang="en-US" b="0" dirty="0" smtClean="0"/>
              <a:t>IO in </a:t>
            </a:r>
            <a:r>
              <a:rPr lang="en-US" b="0" dirty="0"/>
              <a:t>Compromised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7FEFECB8-7978-48F8-87F6-741F62B068E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07F71C7-5A52-4CA9-9B63-BF659554DA2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grpSp>
        <p:nvGrpSpPr>
          <p:cNvPr id="9" name="Group 8"/>
          <p:cNvGrpSpPr/>
          <p:nvPr/>
        </p:nvGrpSpPr>
        <p:grpSpPr>
          <a:xfrm>
            <a:off x="404469" y="2057400"/>
            <a:ext cx="11480350" cy="3124200"/>
            <a:chOff x="1524850" y="1066801"/>
            <a:chExt cx="12922055" cy="3516538"/>
          </a:xfrm>
        </p:grpSpPr>
        <p:pic>
          <p:nvPicPr>
            <p:cNvPr id="7" name="Picture 6"/>
            <p:cNvPicPr>
              <a:picLocks noChangeAspect="1"/>
            </p:cNvPicPr>
            <p:nvPr/>
          </p:nvPicPr>
          <p:blipFill rotWithShape="1">
            <a:blip r:embed="rId3"/>
            <a:srcRect b="51481"/>
            <a:stretch/>
          </p:blipFill>
          <p:spPr>
            <a:xfrm>
              <a:off x="1524850" y="1066801"/>
              <a:ext cx="6045859" cy="3276600"/>
            </a:xfrm>
            <a:prstGeom prst="rect">
              <a:avLst/>
            </a:prstGeom>
          </p:spPr>
        </p:pic>
        <p:pic>
          <p:nvPicPr>
            <p:cNvPr id="8" name="Picture 7"/>
            <p:cNvPicPr>
              <a:picLocks noChangeAspect="1"/>
            </p:cNvPicPr>
            <p:nvPr/>
          </p:nvPicPr>
          <p:blipFill rotWithShape="1">
            <a:blip r:embed="rId3"/>
            <a:srcRect t="48519"/>
            <a:stretch/>
          </p:blipFill>
          <p:spPr>
            <a:xfrm>
              <a:off x="8401046" y="1106714"/>
              <a:ext cx="6045859" cy="3476625"/>
            </a:xfrm>
            <a:prstGeom prst="rect">
              <a:avLst/>
            </a:prstGeom>
          </p:spPr>
        </p:pic>
      </p:grpSp>
    </p:spTree>
    <p:extLst>
      <p:ext uri="{BB962C8B-B14F-4D97-AF65-F5344CB8AC3E}">
        <p14:creationId xmlns:p14="http://schemas.microsoft.com/office/powerpoint/2010/main" val="40948220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F5D39A-82E1-40C1-9CD5-EFFA7EB4697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p:cNvSpPr>
            <a:spLocks noGrp="1"/>
          </p:cNvSpPr>
          <p:nvPr>
            <p:ph type="title"/>
          </p:nvPr>
        </p:nvSpPr>
        <p:spPr/>
        <p:txBody>
          <a:bodyPr/>
          <a:lstStyle/>
          <a:p>
            <a:r>
              <a:rPr lang="en-US" dirty="0" err="1"/>
              <a:t>Fidelius</a:t>
            </a:r>
            <a:r>
              <a:rPr lang="en-US" dirty="0"/>
              <a:t> : Attack 1</a:t>
            </a:r>
          </a:p>
        </p:txBody>
      </p:sp>
      <p:grpSp>
        <p:nvGrpSpPr>
          <p:cNvPr id="7" name="Group 6"/>
          <p:cNvGrpSpPr/>
          <p:nvPr/>
        </p:nvGrpSpPr>
        <p:grpSpPr>
          <a:xfrm>
            <a:off x="404469" y="2057400"/>
            <a:ext cx="11480350" cy="3124200"/>
            <a:chOff x="1524850" y="1066801"/>
            <a:chExt cx="12922055" cy="3516538"/>
          </a:xfrm>
        </p:grpSpPr>
        <p:pic>
          <p:nvPicPr>
            <p:cNvPr id="8" name="Picture 7"/>
            <p:cNvPicPr>
              <a:picLocks noChangeAspect="1"/>
            </p:cNvPicPr>
            <p:nvPr/>
          </p:nvPicPr>
          <p:blipFill rotWithShape="1">
            <a:blip r:embed="rId2"/>
            <a:srcRect b="51481"/>
            <a:stretch/>
          </p:blipFill>
          <p:spPr>
            <a:xfrm>
              <a:off x="1524850" y="1066801"/>
              <a:ext cx="6045859" cy="3276600"/>
            </a:xfrm>
            <a:prstGeom prst="rect">
              <a:avLst/>
            </a:prstGeom>
          </p:spPr>
        </p:pic>
        <p:pic>
          <p:nvPicPr>
            <p:cNvPr id="9" name="Picture 8"/>
            <p:cNvPicPr>
              <a:picLocks noChangeAspect="1"/>
            </p:cNvPicPr>
            <p:nvPr/>
          </p:nvPicPr>
          <p:blipFill rotWithShape="1">
            <a:blip r:embed="rId2"/>
            <a:srcRect t="48519"/>
            <a:stretch/>
          </p:blipFill>
          <p:spPr>
            <a:xfrm>
              <a:off x="8401046" y="1106714"/>
              <a:ext cx="6045859" cy="3476625"/>
            </a:xfrm>
            <a:prstGeom prst="rect">
              <a:avLst/>
            </a:prstGeom>
          </p:spPr>
        </p:pic>
      </p:grpSp>
      <p:sp>
        <p:nvSpPr>
          <p:cNvPr id="10" name="Rectangle 9"/>
          <p:cNvSpPr/>
          <p:nvPr/>
        </p:nvSpPr>
        <p:spPr>
          <a:xfrm>
            <a:off x="18832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4834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1959472" y="3707063"/>
            <a:ext cx="6858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404469" y="4773863"/>
            <a:ext cx="2698004" cy="2368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3407272"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45983"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4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352800"/>
            <a:ext cx="11537950" cy="871536"/>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not to verify it. Therefore input integrity can be violated.</a:t>
            </a:r>
          </a:p>
        </p:txBody>
      </p:sp>
      <p:sp>
        <p:nvSpPr>
          <p:cNvPr id="3" name="Date Placeholder 2"/>
          <p:cNvSpPr>
            <a:spLocks noGrp="1"/>
          </p:cNvSpPr>
          <p:nvPr>
            <p:ph type="dt" sz="half" idx="10"/>
          </p:nvPr>
        </p:nvSpPr>
        <p:spPr/>
        <p:txBody>
          <a:bodyPr/>
          <a:lstStyle/>
          <a:p>
            <a:fld id="{65BCE048-6477-42CE-AE69-E7700B00046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231849-15BF-44A2-AC57-6FC87EA1F9FF}"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err="1"/>
              <a:t>Fidelius</a:t>
            </a:r>
            <a:r>
              <a:rPr lang="en-US" dirty="0"/>
              <a:t>: Attack 2</a:t>
            </a: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76" t="337" r="-279" b="1"/>
          <a:stretch/>
        </p:blipFill>
        <p:spPr>
          <a:xfrm>
            <a:off x="2287587" y="2202582"/>
            <a:ext cx="6781801" cy="4125194"/>
          </a:xfrm>
          <a:prstGeom prst="rect">
            <a:avLst/>
          </a:prstGeom>
        </p:spPr>
      </p:pic>
      <p:sp>
        <p:nvSpPr>
          <p:cNvPr id="8" name="TextBox 7"/>
          <p:cNvSpPr txBox="1"/>
          <p:nvPr/>
        </p:nvSpPr>
        <p:spPr>
          <a:xfrm>
            <a:off x="4954588" y="4720124"/>
            <a:ext cx="2101529" cy="369332"/>
          </a:xfrm>
          <a:prstGeom prst="rect">
            <a:avLst/>
          </a:prstGeom>
          <a:noFill/>
        </p:spPr>
        <p:txBody>
          <a:bodyPr wrap="square" rtlCol="0">
            <a:spAutoFit/>
          </a:bodyPr>
          <a:lstStyle/>
          <a:p>
            <a:r>
              <a:rPr lang="en-US" dirty="0">
                <a:solidFill>
                  <a:srgbClr val="FF0000"/>
                </a:solidFill>
              </a:rPr>
              <a:t>Textbox in focus</a:t>
            </a:r>
          </a:p>
        </p:txBody>
      </p:sp>
      <p:sp>
        <p:nvSpPr>
          <p:cNvPr id="9" name="TextBox 8"/>
          <p:cNvSpPr txBox="1"/>
          <p:nvPr/>
        </p:nvSpPr>
        <p:spPr>
          <a:xfrm>
            <a:off x="3045619" y="5689319"/>
            <a:ext cx="2021456" cy="369332"/>
          </a:xfrm>
          <a:prstGeom prst="rect">
            <a:avLst/>
          </a:prstGeom>
          <a:noFill/>
        </p:spPr>
        <p:txBody>
          <a:bodyPr wrap="square" rtlCol="0">
            <a:spAutoFit/>
          </a:bodyPr>
          <a:lstStyle/>
          <a:p>
            <a:r>
              <a:rPr lang="en-US" dirty="0">
                <a:solidFill>
                  <a:srgbClr val="FF0000"/>
                </a:solidFill>
              </a:rPr>
              <a:t>OS triggers click</a:t>
            </a:r>
          </a:p>
        </p:txBody>
      </p:sp>
      <p:sp>
        <p:nvSpPr>
          <p:cNvPr id="11" name="Content Placeholder 1"/>
          <p:cNvSpPr>
            <a:spLocks noGrp="1"/>
          </p:cNvSpPr>
          <p:nvPr>
            <p:ph idx="1"/>
          </p:nvPr>
        </p:nvSpPr>
        <p:spPr>
          <a:xfrm>
            <a:off x="323850" y="1559257"/>
            <a:ext cx="11537950" cy="643325"/>
          </a:xfrm>
        </p:spPr>
        <p:txBody>
          <a:bodyPr/>
          <a:lstStyle/>
          <a:p>
            <a:r>
              <a:rPr lang="en-US" dirty="0"/>
              <a:t>Early form submission attack</a:t>
            </a:r>
          </a:p>
        </p:txBody>
      </p:sp>
      <p:sp>
        <p:nvSpPr>
          <p:cNvPr id="2" name="Rounded Rectangle 1"/>
          <p:cNvSpPr/>
          <p:nvPr/>
        </p:nvSpPr>
        <p:spPr>
          <a:xfrm>
            <a:off x="4866507" y="5762368"/>
            <a:ext cx="685800" cy="267451"/>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3BDD036F-B12F-43A1-8FB7-539B46DCF2AB}"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R1.</a:t>
            </a:r>
            <a:r>
              <a:rPr lang="en-US" dirty="0"/>
              <a:t> Inter-dependency between input and output</a:t>
            </a:r>
          </a:p>
          <a:p>
            <a:endParaRPr lang="en-US" dirty="0"/>
          </a:p>
          <a:p>
            <a:r>
              <a:rPr lang="en-US" b="1" dirty="0"/>
              <a:t>R2.</a:t>
            </a:r>
            <a:r>
              <a:rPr lang="en-US" dirty="0"/>
              <a:t> Inter-dependency between all input modalities</a:t>
            </a:r>
          </a:p>
          <a:p>
            <a:endParaRPr lang="en-US" dirty="0"/>
          </a:p>
          <a:p>
            <a:r>
              <a:rPr lang="pt-BR" b="1" dirty="0"/>
              <a:t>R3a.</a:t>
            </a:r>
            <a:r>
              <a:rPr lang="pt-BR" dirty="0"/>
              <a:t> No cognitive load for IO integrity</a:t>
            </a:r>
          </a:p>
          <a:p>
            <a:r>
              <a:rPr lang="en-US" b="1" dirty="0"/>
              <a:t>R3b.</a:t>
            </a:r>
            <a:r>
              <a:rPr lang="en-US" dirty="0"/>
              <a:t> User attention for IO confidentiality</a:t>
            </a:r>
          </a:p>
          <a:p>
            <a:endParaRPr lang="en-US" dirty="0"/>
          </a:p>
          <a:p>
            <a:r>
              <a:rPr lang="en-US" b="1" dirty="0"/>
              <a:t>R4.</a:t>
            </a:r>
            <a:r>
              <a:rPr lang="en-US" dirty="0"/>
              <a:t> Small trust assumptions and </a:t>
            </a:r>
            <a:r>
              <a:rPr lang="en-US" dirty="0" err="1"/>
              <a:t>deployability</a:t>
            </a:r>
            <a:endParaRPr lang="en-US" dirty="0"/>
          </a:p>
        </p:txBody>
      </p:sp>
      <p:sp>
        <p:nvSpPr>
          <p:cNvPr id="3" name="Date Placeholder 2"/>
          <p:cNvSpPr>
            <a:spLocks noGrp="1"/>
          </p:cNvSpPr>
          <p:nvPr>
            <p:ph type="dt" sz="half" idx="10"/>
          </p:nvPr>
        </p:nvSpPr>
        <p:spPr/>
        <p:txBody>
          <a:bodyPr/>
          <a:lstStyle/>
          <a:p>
            <a:fld id="{811A9F40-6663-479D-917E-23BA4FB9370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Requirements of Security and Functional Properties</a:t>
            </a:r>
          </a:p>
        </p:txBody>
      </p:sp>
    </p:spTree>
    <p:extLst>
      <p:ext uri="{BB962C8B-B14F-4D97-AF65-F5344CB8AC3E}">
        <p14:creationId xmlns:p14="http://schemas.microsoft.com/office/powerpoint/2010/main" val="3610143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4308"/>
          <a:stretch/>
        </p:blipFill>
        <p:spPr>
          <a:xfrm>
            <a:off x="1064419" y="1295400"/>
            <a:ext cx="10028857" cy="4953000"/>
          </a:xfrm>
          <a:prstGeom prst="rect">
            <a:avLst/>
          </a:prstGeom>
        </p:spPr>
      </p:pic>
      <p:sp>
        <p:nvSpPr>
          <p:cNvPr id="2" name="Rectangle 1"/>
          <p:cNvSpPr/>
          <p:nvPr/>
        </p:nvSpPr>
        <p:spPr>
          <a:xfrm>
            <a:off x="7084219" y="1219199"/>
            <a:ext cx="3048000" cy="5032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76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smtClean="0"/>
              <a:t>ProtectIOn: High Level Approach</a:t>
            </a:r>
            <a:endParaRPr lang="en-US" dirty="0"/>
          </a:p>
        </p:txBody>
      </p:sp>
      <p:pic>
        <p:nvPicPr>
          <p:cNvPr id="38" name="Picture 37"/>
          <p:cNvPicPr>
            <a:picLocks noChangeAspect="1"/>
          </p:cNvPicPr>
          <p:nvPr/>
        </p:nvPicPr>
        <p:blipFill rotWithShape="1">
          <a:blip r:embed="rId2">
            <a:duotone>
              <a:srgbClr val="ED7D31">
                <a:shade val="45000"/>
                <a:satMod val="135000"/>
              </a:srgbClr>
              <a:prstClr val="white"/>
            </a:duotone>
            <a:extLst>
              <a:ext uri="{28A0092B-C50C-407E-A947-70E740481C1C}">
                <a14:useLocalDpi xmlns:a14="http://schemas.microsoft.com/office/drawing/2010/main" val="0"/>
              </a:ext>
            </a:extLst>
          </a:blip>
          <a:srcRect t="18608" b="18342"/>
          <a:stretch/>
        </p:blipFill>
        <p:spPr>
          <a:xfrm>
            <a:off x="2875908" y="1899903"/>
            <a:ext cx="3633879" cy="1488596"/>
          </a:xfrm>
          <a:prstGeom prst="rect">
            <a:avLst/>
          </a:prstGeom>
        </p:spPr>
      </p:pic>
      <p:grpSp>
        <p:nvGrpSpPr>
          <p:cNvPr id="40" name="Group 39"/>
          <p:cNvGrpSpPr/>
          <p:nvPr/>
        </p:nvGrpSpPr>
        <p:grpSpPr>
          <a:xfrm>
            <a:off x="6601930" y="3243286"/>
            <a:ext cx="1183286" cy="1175472"/>
            <a:chOff x="4560745" y="2756315"/>
            <a:chExt cx="1183286" cy="1175472"/>
          </a:xfrm>
        </p:grpSpPr>
        <p:pic>
          <p:nvPicPr>
            <p:cNvPr id="41" name="Picture 40"/>
            <p:cNvPicPr>
              <a:picLocks noChangeAspect="1"/>
            </p:cNvPicPr>
            <p:nvPr/>
          </p:nvPicPr>
          <p:blipFill rotWithShape="1">
            <a:blip r:embed="rId3"/>
            <a:srcRect l="35542" t="19680" r="35441" b="39379"/>
            <a:stretch/>
          </p:blipFill>
          <p:spPr>
            <a:xfrm>
              <a:off x="4560745" y="2756315"/>
              <a:ext cx="1183286" cy="857954"/>
            </a:xfrm>
            <a:prstGeom prst="rect">
              <a:avLst/>
            </a:prstGeom>
          </p:spPr>
        </p:pic>
        <p:sp>
          <p:nvSpPr>
            <p:cNvPr id="42" name="Rectangle 41"/>
            <p:cNvSpPr/>
            <p:nvPr/>
          </p:nvSpPr>
          <p:spPr>
            <a:xfrm>
              <a:off x="4782851" y="3562455"/>
              <a:ext cx="793807" cy="369332"/>
            </a:xfrm>
            <a:prstGeom prst="rect">
              <a:avLst/>
            </a:prstGeom>
          </p:spPr>
          <p:txBody>
            <a:bodyPr wrap="none">
              <a:spAutoFit/>
            </a:bodyPr>
            <a:lstStyle/>
            <a:p>
              <a:r>
                <a:rPr lang="en-US" b="1" dirty="0" smtClean="0">
                  <a:solidFill>
                    <a:prstClr val="black"/>
                  </a:solidFill>
                  <a:latin typeface="Calibri" panose="020F0502020204030204"/>
                </a:rPr>
                <a:t>IOHub</a:t>
              </a:r>
              <a:endParaRPr lang="en-US" b="1" dirty="0">
                <a:solidFill>
                  <a:prstClr val="black"/>
                </a:solidFill>
                <a:latin typeface="Calibri" panose="020F0502020204030204"/>
              </a:endParaRPr>
            </a:p>
          </p:txBody>
        </p:sp>
      </p:grpSp>
      <p:grpSp>
        <p:nvGrpSpPr>
          <p:cNvPr id="43" name="Group 42"/>
          <p:cNvGrpSpPr/>
          <p:nvPr/>
        </p:nvGrpSpPr>
        <p:grpSpPr>
          <a:xfrm>
            <a:off x="1902619" y="3296166"/>
            <a:ext cx="675261" cy="1174406"/>
            <a:chOff x="333571" y="1861344"/>
            <a:chExt cx="675261" cy="117440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63194" t="16443" r="6804" b="16551"/>
            <a:stretch/>
          </p:blipFill>
          <p:spPr>
            <a:xfrm>
              <a:off x="512898" y="1861344"/>
              <a:ext cx="389866" cy="870731"/>
            </a:xfrm>
            <a:prstGeom prst="rect">
              <a:avLst/>
            </a:prstGeom>
          </p:spPr>
        </p:pic>
        <p:grpSp>
          <p:nvGrpSpPr>
            <p:cNvPr id="45" name="Group 44"/>
            <p:cNvGrpSpPr/>
            <p:nvPr/>
          </p:nvGrpSpPr>
          <p:grpSpPr>
            <a:xfrm>
              <a:off x="333571" y="1888723"/>
              <a:ext cx="675261" cy="1147027"/>
              <a:chOff x="1475140" y="2705424"/>
              <a:chExt cx="675261" cy="1147027"/>
            </a:xfrm>
          </p:grpSpPr>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140" y="2705424"/>
                <a:ext cx="460381" cy="460381"/>
              </a:xfrm>
              <a:prstGeom prst="rect">
                <a:avLst/>
              </a:prstGeom>
            </p:spPr>
          </p:pic>
          <p:sp>
            <p:nvSpPr>
              <p:cNvPr id="47" name="Rectangle 46"/>
              <p:cNvSpPr/>
              <p:nvPr/>
            </p:nvSpPr>
            <p:spPr>
              <a:xfrm>
                <a:off x="1527474" y="3483119"/>
                <a:ext cx="622927" cy="369332"/>
              </a:xfrm>
              <a:prstGeom prst="rect">
                <a:avLst/>
              </a:prstGeom>
            </p:spPr>
            <p:txBody>
              <a:bodyPr wrap="none">
                <a:spAutoFit/>
              </a:bodyPr>
              <a:lstStyle/>
              <a:p>
                <a:r>
                  <a:rPr lang="en-US" b="1" dirty="0" smtClean="0">
                    <a:solidFill>
                      <a:prstClr val="black"/>
                    </a:solidFill>
                    <a:latin typeface="Calibri" panose="020F0502020204030204"/>
                  </a:rPr>
                  <a:t>Host</a:t>
                </a:r>
                <a:endParaRPr lang="en-US" b="1" dirty="0">
                  <a:solidFill>
                    <a:prstClr val="black"/>
                  </a:solidFill>
                  <a:latin typeface="Calibri" panose="020F0502020204030204"/>
                </a:endParaRPr>
              </a:p>
            </p:txBody>
          </p:sp>
        </p:grpSp>
      </p:grpSp>
      <p:grpSp>
        <p:nvGrpSpPr>
          <p:cNvPr id="11" name="Group 10"/>
          <p:cNvGrpSpPr/>
          <p:nvPr/>
        </p:nvGrpSpPr>
        <p:grpSpPr>
          <a:xfrm>
            <a:off x="4894329" y="1834500"/>
            <a:ext cx="2299244" cy="1408786"/>
            <a:chOff x="4894329" y="1834500"/>
            <a:chExt cx="2299244" cy="1408786"/>
          </a:xfrm>
        </p:grpSpPr>
        <p:cxnSp>
          <p:nvCxnSpPr>
            <p:cNvPr id="55" name="Straight Arrow Connector 54"/>
            <p:cNvCxnSpPr>
              <a:stCxn id="41" idx="0"/>
              <a:endCxn id="67" idx="3"/>
            </p:cNvCxnSpPr>
            <p:nvPr/>
          </p:nvCxnSpPr>
          <p:spPr>
            <a:xfrm flipH="1" flipV="1">
              <a:off x="4894329" y="1834500"/>
              <a:ext cx="2299244" cy="1408786"/>
            </a:xfrm>
            <a:prstGeom prst="straightConnector1">
              <a:avLst/>
            </a:prstGeom>
            <a:noFill/>
            <a:ln w="19050" cap="flat" cmpd="sng" algn="ctr">
              <a:solidFill>
                <a:srgbClr val="70AD47"/>
              </a:solidFill>
              <a:prstDash val="solid"/>
              <a:miter lim="800000"/>
              <a:headEnd type="arrow" w="med" len="med"/>
              <a:tailEnd type="arrow" w="med" len="med"/>
            </a:ln>
            <a:effectLst/>
          </p:spPr>
        </p:cxnSp>
        <p:sp>
          <p:nvSpPr>
            <p:cNvPr id="57" name="Rectangle 56"/>
            <p:cNvSpPr/>
            <p:nvPr/>
          </p:nvSpPr>
          <p:spPr>
            <a:xfrm rot="1862101">
              <a:off x="5464340" y="2262465"/>
              <a:ext cx="1375216" cy="646331"/>
            </a:xfrm>
            <a:prstGeom prst="rect">
              <a:avLst/>
            </a:prstGeom>
          </p:spPr>
          <p:txBody>
            <a:bodyPr wrap="square">
              <a:spAutoFit/>
            </a:bodyPr>
            <a:lstStyle/>
            <a:p>
              <a:pPr algn="ctr"/>
              <a:r>
                <a:rPr lang="en-US" dirty="0" smtClean="0">
                  <a:solidFill>
                    <a:prstClr val="black"/>
                  </a:solidFill>
                  <a:latin typeface="Calibri" panose="020F0502020204030204"/>
                </a:rPr>
                <a:t>IO second factor</a:t>
              </a:r>
              <a:endParaRPr lang="en-US" dirty="0">
                <a:solidFill>
                  <a:prstClr val="black"/>
                </a:solidFill>
                <a:latin typeface="Calibri" panose="020F0502020204030204"/>
              </a:endParaRPr>
            </a:p>
          </p:txBody>
        </p:sp>
      </p:grpSp>
      <p:grpSp>
        <p:nvGrpSpPr>
          <p:cNvPr id="10" name="Group 9"/>
          <p:cNvGrpSpPr/>
          <p:nvPr/>
        </p:nvGrpSpPr>
        <p:grpSpPr>
          <a:xfrm>
            <a:off x="2172924" y="1834500"/>
            <a:ext cx="1948005" cy="1461666"/>
            <a:chOff x="2172924" y="1834500"/>
            <a:chExt cx="1948005" cy="1461666"/>
          </a:xfrm>
        </p:grpSpPr>
        <p:cxnSp>
          <p:nvCxnSpPr>
            <p:cNvPr id="54" name="Straight Arrow Connector 53"/>
            <p:cNvCxnSpPr>
              <a:stCxn id="44" idx="0"/>
              <a:endCxn id="67" idx="1"/>
            </p:cNvCxnSpPr>
            <p:nvPr/>
          </p:nvCxnSpPr>
          <p:spPr>
            <a:xfrm flipV="1">
              <a:off x="2276879" y="1834500"/>
              <a:ext cx="1844050" cy="1461666"/>
            </a:xfrm>
            <a:prstGeom prst="straightConnector1">
              <a:avLst/>
            </a:prstGeom>
            <a:noFill/>
            <a:ln w="19050" cap="flat" cmpd="sng" algn="ctr">
              <a:solidFill>
                <a:srgbClr val="FF0000"/>
              </a:solidFill>
              <a:prstDash val="solid"/>
              <a:miter lim="800000"/>
              <a:headEnd type="arrow" w="med" len="med"/>
              <a:tailEnd type="arrow" w="med" len="med"/>
            </a:ln>
            <a:effectLst/>
          </p:spPr>
        </p:cxnSp>
        <p:sp>
          <p:nvSpPr>
            <p:cNvPr id="58" name="Rectangle 57"/>
            <p:cNvSpPr/>
            <p:nvPr/>
          </p:nvSpPr>
          <p:spPr>
            <a:xfrm rot="19352487">
              <a:off x="2172924" y="2295349"/>
              <a:ext cx="1921904" cy="646331"/>
            </a:xfrm>
            <a:prstGeom prst="rect">
              <a:avLst/>
            </a:prstGeom>
          </p:spPr>
          <p:txBody>
            <a:bodyPr wrap="square">
              <a:spAutoFit/>
            </a:bodyPr>
            <a:lstStyle/>
            <a:p>
              <a:pPr algn="ctr"/>
              <a:r>
                <a:rPr lang="en-US" dirty="0" smtClean="0">
                  <a:solidFill>
                    <a:prstClr val="black"/>
                  </a:solidFill>
                  <a:latin typeface="Calibri" panose="020F0502020204030204"/>
                </a:rPr>
                <a:t>Application level payload</a:t>
              </a:r>
              <a:endParaRPr lang="en-US" dirty="0">
                <a:solidFill>
                  <a:prstClr val="black"/>
                </a:solidFill>
                <a:latin typeface="Calibri" panose="020F0502020204030204"/>
              </a:endParaRPr>
            </a:p>
          </p:txBody>
        </p:sp>
      </p:grpSp>
      <p:grpSp>
        <p:nvGrpSpPr>
          <p:cNvPr id="9" name="Group 8"/>
          <p:cNvGrpSpPr/>
          <p:nvPr/>
        </p:nvGrpSpPr>
        <p:grpSpPr>
          <a:xfrm>
            <a:off x="2542327" y="3283522"/>
            <a:ext cx="4059603" cy="369332"/>
            <a:chOff x="2542327" y="3283522"/>
            <a:chExt cx="4059603" cy="369332"/>
          </a:xfrm>
        </p:grpSpPr>
        <p:cxnSp>
          <p:nvCxnSpPr>
            <p:cNvPr id="56" name="Straight Arrow Connector 55"/>
            <p:cNvCxnSpPr/>
            <p:nvPr/>
          </p:nvCxnSpPr>
          <p:spPr>
            <a:xfrm flipV="1">
              <a:off x="2542327" y="3578499"/>
              <a:ext cx="4059603" cy="53213"/>
            </a:xfrm>
            <a:prstGeom prst="straightConnector1">
              <a:avLst/>
            </a:prstGeom>
            <a:noFill/>
            <a:ln w="19050" cap="flat" cmpd="sng" algn="ctr">
              <a:solidFill>
                <a:srgbClr val="FF0000"/>
              </a:solidFill>
              <a:prstDash val="solid"/>
              <a:miter lim="800000"/>
              <a:headEnd type="none" w="med" len="med"/>
              <a:tailEnd type="arrow" w="med" len="med"/>
            </a:ln>
            <a:effectLst/>
          </p:spPr>
        </p:cxnSp>
        <p:sp>
          <p:nvSpPr>
            <p:cNvPr id="59" name="Rectangle 58"/>
            <p:cNvSpPr/>
            <p:nvPr/>
          </p:nvSpPr>
          <p:spPr>
            <a:xfrm>
              <a:off x="4230245" y="3283522"/>
              <a:ext cx="866006" cy="369332"/>
            </a:xfrm>
            <a:prstGeom prst="rect">
              <a:avLst/>
            </a:prstGeom>
          </p:spPr>
          <p:txBody>
            <a:bodyPr wrap="none">
              <a:spAutoFit/>
            </a:bodyPr>
            <a:lstStyle/>
            <a:p>
              <a:r>
                <a:rPr lang="en-US" dirty="0" smtClean="0">
                  <a:solidFill>
                    <a:prstClr val="black"/>
                  </a:solidFill>
                  <a:latin typeface="Calibri" panose="020F0502020204030204"/>
                </a:rPr>
                <a:t>Frames</a:t>
              </a:r>
              <a:endParaRPr lang="en-US" dirty="0">
                <a:solidFill>
                  <a:prstClr val="black"/>
                </a:solidFill>
                <a:latin typeface="Calibri" panose="020F0502020204030204"/>
              </a:endParaRPr>
            </a:p>
          </p:txBody>
        </p:sp>
      </p:grpSp>
      <p:grpSp>
        <p:nvGrpSpPr>
          <p:cNvPr id="8" name="Group 7"/>
          <p:cNvGrpSpPr/>
          <p:nvPr/>
        </p:nvGrpSpPr>
        <p:grpSpPr>
          <a:xfrm>
            <a:off x="2471812" y="3672263"/>
            <a:ext cx="4130118" cy="377163"/>
            <a:chOff x="2471812" y="3672263"/>
            <a:chExt cx="4130118" cy="377163"/>
          </a:xfrm>
        </p:grpSpPr>
        <p:cxnSp>
          <p:nvCxnSpPr>
            <p:cNvPr id="60" name="Straight Arrow Connector 59"/>
            <p:cNvCxnSpPr>
              <a:stCxn id="44" idx="3"/>
              <a:endCxn id="41" idx="1"/>
            </p:cNvCxnSpPr>
            <p:nvPr/>
          </p:nvCxnSpPr>
          <p:spPr>
            <a:xfrm flipV="1">
              <a:off x="2471812" y="3672263"/>
              <a:ext cx="4130118" cy="59269"/>
            </a:xfrm>
            <a:prstGeom prst="straightConnector1">
              <a:avLst/>
            </a:prstGeom>
            <a:noFill/>
            <a:ln w="19050" cap="flat" cmpd="sng" algn="ctr">
              <a:solidFill>
                <a:srgbClr val="77B150"/>
              </a:solidFill>
              <a:prstDash val="solid"/>
              <a:miter lim="800000"/>
              <a:headEnd type="arrow" w="med" len="med"/>
              <a:tailEnd type="none" w="med" len="med"/>
            </a:ln>
            <a:effectLst/>
          </p:spPr>
        </p:cxnSp>
        <p:sp>
          <p:nvSpPr>
            <p:cNvPr id="61" name="Rectangle 60"/>
            <p:cNvSpPr/>
            <p:nvPr/>
          </p:nvSpPr>
          <p:spPr>
            <a:xfrm>
              <a:off x="3960028" y="3680094"/>
              <a:ext cx="1478546" cy="369332"/>
            </a:xfrm>
            <a:prstGeom prst="rect">
              <a:avLst/>
            </a:prstGeom>
          </p:spPr>
          <p:txBody>
            <a:bodyPr wrap="none">
              <a:spAutoFit/>
            </a:bodyPr>
            <a:lstStyle/>
            <a:p>
              <a:r>
                <a:rPr lang="en-US" dirty="0" smtClean="0">
                  <a:solidFill>
                    <a:prstClr val="black"/>
                  </a:solidFill>
                  <a:latin typeface="Calibri" panose="020F0502020204030204"/>
                </a:rPr>
                <a:t>Input forward</a:t>
              </a:r>
              <a:endParaRPr lang="en-US" dirty="0">
                <a:solidFill>
                  <a:prstClr val="black"/>
                </a:solidFill>
                <a:latin typeface="Calibri" panose="020F0502020204030204"/>
              </a:endParaRPr>
            </a:p>
          </p:txBody>
        </p:sp>
      </p:gr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8304" y="2645746"/>
            <a:ext cx="460381" cy="460381"/>
          </a:xfrm>
          <a:prstGeom prst="rect">
            <a:avLst/>
          </a:prstGeom>
        </p:spPr>
      </p:pic>
      <p:grpSp>
        <p:nvGrpSpPr>
          <p:cNvPr id="7" name="Group 6"/>
          <p:cNvGrpSpPr/>
          <p:nvPr/>
        </p:nvGrpSpPr>
        <p:grpSpPr>
          <a:xfrm>
            <a:off x="7617843" y="4231650"/>
            <a:ext cx="1522264" cy="2125190"/>
            <a:chOff x="7617843" y="4231650"/>
            <a:chExt cx="1522264" cy="2125190"/>
          </a:xfrm>
        </p:grpSpPr>
        <p:pic>
          <p:nvPicPr>
            <p:cNvPr id="39" name="Picture 38"/>
            <p:cNvPicPr>
              <a:picLocks noChangeAspect="1"/>
            </p:cNvPicPr>
            <p:nvPr/>
          </p:nvPicPr>
          <p:blipFill rotWithShape="1">
            <a:blip r:embed="rId6" cstate="print">
              <a:extLst>
                <a:ext uri="{28A0092B-C50C-407E-A947-70E740481C1C}">
                  <a14:useLocalDpi xmlns:a14="http://schemas.microsoft.com/office/drawing/2010/main" val="0"/>
                </a:ext>
              </a:extLst>
            </a:blip>
            <a:srcRect t="3275" b="3208"/>
            <a:stretch/>
          </p:blipFill>
          <p:spPr>
            <a:xfrm>
              <a:off x="8422291" y="5685551"/>
              <a:ext cx="717816" cy="671289"/>
            </a:xfrm>
            <a:prstGeom prst="rect">
              <a:avLst/>
            </a:prstGeom>
          </p:spPr>
        </p:pic>
        <p:cxnSp>
          <p:nvCxnSpPr>
            <p:cNvPr id="53" name="Straight Arrow Connector 52"/>
            <p:cNvCxnSpPr>
              <a:stCxn id="39" idx="0"/>
              <a:endCxn id="42" idx="3"/>
            </p:cNvCxnSpPr>
            <p:nvPr/>
          </p:nvCxnSpPr>
          <p:spPr>
            <a:xfrm flipH="1" flipV="1">
              <a:off x="7617843" y="4234092"/>
              <a:ext cx="1163356" cy="1451459"/>
            </a:xfrm>
            <a:prstGeom prst="straightConnector1">
              <a:avLst/>
            </a:prstGeom>
            <a:noFill/>
            <a:ln w="19050" cap="flat" cmpd="sng" algn="ctr">
              <a:solidFill>
                <a:srgbClr val="70AD47"/>
              </a:solidFill>
              <a:prstDash val="solid"/>
              <a:miter lim="800000"/>
              <a:headEnd type="arrow" w="med" len="med"/>
              <a:tailEnd type="none" w="med" len="med"/>
            </a:ln>
            <a:effectLst/>
          </p:spPr>
        </p:cxnSp>
        <p:sp>
          <p:nvSpPr>
            <p:cNvPr id="65" name="Rectangle 64"/>
            <p:cNvSpPr/>
            <p:nvPr/>
          </p:nvSpPr>
          <p:spPr>
            <a:xfrm rot="2995708">
              <a:off x="7822464" y="4734592"/>
              <a:ext cx="1375216" cy="369332"/>
            </a:xfrm>
            <a:prstGeom prst="rect">
              <a:avLst/>
            </a:prstGeom>
          </p:spPr>
          <p:txBody>
            <a:bodyPr wrap="square">
              <a:spAutoFit/>
            </a:bodyPr>
            <a:lstStyle/>
            <a:p>
              <a:pPr algn="ctr"/>
              <a:r>
                <a:rPr lang="en-US" dirty="0" smtClean="0">
                  <a:solidFill>
                    <a:prstClr val="black"/>
                  </a:solidFill>
                  <a:latin typeface="Calibri" panose="020F0502020204030204"/>
                </a:rPr>
                <a:t>Overlay</a:t>
              </a:r>
              <a:endParaRPr lang="en-US" dirty="0">
                <a:solidFill>
                  <a:prstClr val="black"/>
                </a:solidFill>
                <a:latin typeface="Calibri" panose="020F0502020204030204"/>
              </a:endParaRPr>
            </a:p>
          </p:txBody>
        </p:sp>
      </p:grpSp>
      <p:grpSp>
        <p:nvGrpSpPr>
          <p:cNvPr id="2" name="Group 1"/>
          <p:cNvGrpSpPr/>
          <p:nvPr/>
        </p:nvGrpSpPr>
        <p:grpSpPr>
          <a:xfrm>
            <a:off x="4740211" y="4234092"/>
            <a:ext cx="2083825" cy="2065529"/>
            <a:chOff x="4740211" y="4234092"/>
            <a:chExt cx="2083825" cy="2065529"/>
          </a:xfrm>
        </p:grpSpPr>
        <p:grpSp>
          <p:nvGrpSpPr>
            <p:cNvPr id="48" name="Group 47"/>
            <p:cNvGrpSpPr/>
            <p:nvPr/>
          </p:nvGrpSpPr>
          <p:grpSpPr>
            <a:xfrm>
              <a:off x="4740211" y="5688707"/>
              <a:ext cx="1615914" cy="610914"/>
              <a:chOff x="3298986" y="4564117"/>
              <a:chExt cx="1615914" cy="610914"/>
            </a:xfrm>
          </p:grpSpPr>
          <p:sp>
            <p:nvSpPr>
              <p:cNvPr id="49" name="Rounded Rectangle 48"/>
              <p:cNvSpPr/>
              <p:nvPr/>
            </p:nvSpPr>
            <p:spPr>
              <a:xfrm>
                <a:off x="3298986" y="456411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t="14679" b="14612"/>
              <a:stretch/>
            </p:blipFill>
            <p:spPr>
              <a:xfrm>
                <a:off x="3369879" y="4637379"/>
                <a:ext cx="666168" cy="471040"/>
              </a:xfrm>
              <a:prstGeom prst="rect">
                <a:avLst/>
              </a:prstGeom>
            </p:spPr>
          </p:pic>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9849" b="9916"/>
              <a:stretch/>
            </p:blipFill>
            <p:spPr>
              <a:xfrm>
                <a:off x="4278311" y="4643663"/>
                <a:ext cx="579243" cy="464756"/>
              </a:xfrm>
              <a:prstGeom prst="rect">
                <a:avLst/>
              </a:prstGeom>
            </p:spPr>
          </p:pic>
        </p:grpSp>
        <p:cxnSp>
          <p:nvCxnSpPr>
            <p:cNvPr id="52" name="Straight Arrow Connector 51"/>
            <p:cNvCxnSpPr>
              <a:stCxn id="49" idx="0"/>
              <a:endCxn id="42" idx="1"/>
            </p:cNvCxnSpPr>
            <p:nvPr/>
          </p:nvCxnSpPr>
          <p:spPr>
            <a:xfrm flipV="1">
              <a:off x="5548168" y="4234092"/>
              <a:ext cx="1275868" cy="1454615"/>
            </a:xfrm>
            <a:prstGeom prst="straightConnector1">
              <a:avLst/>
            </a:prstGeom>
            <a:noFill/>
            <a:ln w="19050" cap="flat" cmpd="sng" algn="ctr">
              <a:solidFill>
                <a:srgbClr val="70AD47"/>
              </a:solidFill>
              <a:prstDash val="solid"/>
              <a:miter lim="800000"/>
              <a:headEnd type="none" w="med" len="med"/>
              <a:tailEnd type="arrow" w="med" len="med"/>
            </a:ln>
            <a:effectLst/>
          </p:spPr>
        </p:cxnSp>
        <p:sp>
          <p:nvSpPr>
            <p:cNvPr id="66" name="Rectangle 65"/>
            <p:cNvSpPr/>
            <p:nvPr/>
          </p:nvSpPr>
          <p:spPr>
            <a:xfrm rot="18719316">
              <a:off x="5140685" y="4776734"/>
              <a:ext cx="1375216" cy="369332"/>
            </a:xfrm>
            <a:prstGeom prst="rect">
              <a:avLst/>
            </a:prstGeom>
          </p:spPr>
          <p:txBody>
            <a:bodyPr wrap="square">
              <a:spAutoFit/>
            </a:bodyPr>
            <a:lstStyle/>
            <a:p>
              <a:pPr algn="ctr"/>
              <a:r>
                <a:rPr lang="en-US" dirty="0" smtClean="0">
                  <a:solidFill>
                    <a:prstClr val="black"/>
                  </a:solidFill>
                  <a:latin typeface="Calibri" panose="020F0502020204030204"/>
                </a:rPr>
                <a:t>Input</a:t>
              </a:r>
              <a:endParaRPr lang="en-US" dirty="0">
                <a:solidFill>
                  <a:prstClr val="black"/>
                </a:solidFill>
                <a:latin typeface="Calibri" panose="020F0502020204030204"/>
              </a:endParaRPr>
            </a:p>
          </p:txBody>
        </p:sp>
      </p:grpSp>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0929" y="1447800"/>
            <a:ext cx="773400" cy="773400"/>
          </a:xfrm>
          <a:prstGeom prst="rect">
            <a:avLst/>
          </a:prstGeom>
        </p:spPr>
      </p:pic>
      <p:sp>
        <p:nvSpPr>
          <p:cNvPr id="68" name="Rectangle 67"/>
          <p:cNvSpPr/>
          <p:nvPr/>
        </p:nvSpPr>
        <p:spPr>
          <a:xfrm>
            <a:off x="4109154" y="2074652"/>
            <a:ext cx="796949" cy="369332"/>
          </a:xfrm>
          <a:prstGeom prst="rect">
            <a:avLst/>
          </a:prstGeom>
        </p:spPr>
        <p:txBody>
          <a:bodyPr wrap="none">
            <a:spAutoFit/>
          </a:bodyPr>
          <a:lstStyle/>
          <a:p>
            <a:r>
              <a:rPr lang="en-US" b="1" dirty="0">
                <a:solidFill>
                  <a:prstClr val="black"/>
                </a:solidFill>
                <a:latin typeface="Calibri" panose="020F0502020204030204"/>
              </a:rPr>
              <a:t>Server</a:t>
            </a:r>
          </a:p>
        </p:txBody>
      </p:sp>
    </p:spTree>
    <p:extLst>
      <p:ext uri="{BB962C8B-B14F-4D97-AF65-F5344CB8AC3E}">
        <p14:creationId xmlns:p14="http://schemas.microsoft.com/office/powerpoint/2010/main" val="141869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B1B9FB-F8FF-5140-975D-354C0DD146BC}"/>
              </a:ext>
            </a:extLst>
          </p:cNvPr>
          <p:cNvSpPr>
            <a:spLocks noGrp="1"/>
          </p:cNvSpPr>
          <p:nvPr>
            <p:ph type="dt" sz="half" idx="10"/>
          </p:nvPr>
        </p:nvSpPr>
        <p:spPr/>
        <p:txBody>
          <a:bodyPr/>
          <a:lstStyle/>
          <a:p>
            <a:fld id="{C18C32E8-C1F4-4D6F-A05C-2C5B2EA8C52D}" type="datetime1">
              <a:rPr lang="en-US" smtClean="0"/>
              <a:t>2/19/2020</a:t>
            </a:fld>
            <a:endParaRPr lang="en-GB" dirty="0"/>
          </a:p>
        </p:txBody>
      </p:sp>
      <p:sp>
        <p:nvSpPr>
          <p:cNvPr id="4" name="Footer Placeholder 3">
            <a:extLst>
              <a:ext uri="{FF2B5EF4-FFF2-40B4-BE49-F238E27FC236}">
                <a16:creationId xmlns:a16="http://schemas.microsoft.com/office/drawing/2014/main" id="{DFEAD695-9874-294F-9D20-9C9C74F1471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44E8A5E-8D1B-D441-9FED-9E7FA2213172}"/>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7" name="Rectangle 6">
            <a:extLst>
              <a:ext uri="{FF2B5EF4-FFF2-40B4-BE49-F238E27FC236}">
                <a16:creationId xmlns:a16="http://schemas.microsoft.com/office/drawing/2014/main" id="{B7D8FED6-E64A-3E4F-B76C-F0ABB9B6BBBB}"/>
              </a:ext>
            </a:extLst>
          </p:cNvPr>
          <p:cNvSpPr/>
          <p:nvPr/>
        </p:nvSpPr>
        <p:spPr>
          <a:xfrm>
            <a:off x="1533361" y="5383994"/>
            <a:ext cx="1439048" cy="338554"/>
          </a:xfrm>
          <a:prstGeom prst="rect">
            <a:avLst/>
          </a:prstGeom>
        </p:spPr>
        <p:txBody>
          <a:bodyPr wrap="none">
            <a:spAutoFit/>
          </a:bodyPr>
          <a:lstStyle/>
          <a:p>
            <a:r>
              <a:rPr lang="en-US" sz="1600" dirty="0"/>
              <a:t>Attacker’s view</a:t>
            </a:r>
          </a:p>
        </p:txBody>
      </p:sp>
      <p:sp>
        <p:nvSpPr>
          <p:cNvPr id="8" name="Rectangle 7">
            <a:extLst>
              <a:ext uri="{FF2B5EF4-FFF2-40B4-BE49-F238E27FC236}">
                <a16:creationId xmlns:a16="http://schemas.microsoft.com/office/drawing/2014/main" id="{8176A1B5-2C01-2D47-ADC4-D141DABE85DE}"/>
              </a:ext>
            </a:extLst>
          </p:cNvPr>
          <p:cNvSpPr/>
          <p:nvPr/>
        </p:nvSpPr>
        <p:spPr>
          <a:xfrm>
            <a:off x="4224716" y="5333264"/>
            <a:ext cx="2443298" cy="338554"/>
          </a:xfrm>
          <a:prstGeom prst="rect">
            <a:avLst/>
          </a:prstGeom>
        </p:spPr>
        <p:txBody>
          <a:bodyPr wrap="none">
            <a:spAutoFit/>
          </a:bodyPr>
          <a:lstStyle/>
          <a:p>
            <a:r>
              <a:rPr lang="en-US" sz="1600" dirty="0"/>
              <a:t>User’s view on the monitor</a:t>
            </a:r>
          </a:p>
        </p:txBody>
      </p:sp>
      <p:pic>
        <p:nvPicPr>
          <p:cNvPr id="9" name="Picture 8">
            <a:extLst>
              <a:ext uri="{FF2B5EF4-FFF2-40B4-BE49-F238E27FC236}">
                <a16:creationId xmlns:a16="http://schemas.microsoft.com/office/drawing/2014/main" id="{0AAB22BE-EABE-CB43-9509-9015D688FED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4377742" y="1752600"/>
            <a:ext cx="2137246" cy="3580664"/>
          </a:xfrm>
          <a:prstGeom prst="rect">
            <a:avLst/>
          </a:prstGeom>
          <a:ln w="28575">
            <a:noFill/>
          </a:ln>
        </p:spPr>
      </p:pic>
      <p:pic>
        <p:nvPicPr>
          <p:cNvPr id="10" name="Picture 9">
            <a:extLst>
              <a:ext uri="{FF2B5EF4-FFF2-40B4-BE49-F238E27FC236}">
                <a16:creationId xmlns:a16="http://schemas.microsoft.com/office/drawing/2014/main" id="{48C5E842-85D7-8A4C-B545-E0F99B6655A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974" b="691"/>
          <a:stretch/>
        </p:blipFill>
        <p:spPr>
          <a:xfrm>
            <a:off x="1293019" y="1752600"/>
            <a:ext cx="2159000" cy="3580664"/>
          </a:xfrm>
          <a:prstGeom prst="rect">
            <a:avLst/>
          </a:prstGeom>
        </p:spPr>
      </p:pic>
      <p:pic>
        <p:nvPicPr>
          <p:cNvPr id="17" name="Picture 16">
            <a:extLst>
              <a:ext uri="{FF2B5EF4-FFF2-40B4-BE49-F238E27FC236}">
                <a16:creationId xmlns:a16="http://schemas.microsoft.com/office/drawing/2014/main" id="{7147614C-225D-464D-A0FF-7DA01E35AA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5871" y="5035892"/>
            <a:ext cx="180987" cy="172311"/>
          </a:xfrm>
          <a:prstGeom prst="rect">
            <a:avLst/>
          </a:prstGeom>
        </p:spPr>
      </p:pic>
      <p:pic>
        <p:nvPicPr>
          <p:cNvPr id="18" name="Picture 17">
            <a:extLst>
              <a:ext uri="{FF2B5EF4-FFF2-40B4-BE49-F238E27FC236}">
                <a16:creationId xmlns:a16="http://schemas.microsoft.com/office/drawing/2014/main" id="{9DB9B0B4-5314-194E-B637-7FA7FBE77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2885" y="5008929"/>
            <a:ext cx="180987" cy="172311"/>
          </a:xfrm>
          <a:prstGeom prst="rect">
            <a:avLst/>
          </a:prstGeom>
        </p:spPr>
      </p:pic>
      <p:pic>
        <p:nvPicPr>
          <p:cNvPr id="19" name="Picture 18">
            <a:extLst>
              <a:ext uri="{FF2B5EF4-FFF2-40B4-BE49-F238E27FC236}">
                <a16:creationId xmlns:a16="http://schemas.microsoft.com/office/drawing/2014/main" id="{1381444F-7DF9-6944-9FED-02ECFB07D15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4401806" y="2949746"/>
            <a:ext cx="1177991" cy="1332917"/>
          </a:xfrm>
          <a:prstGeom prst="rect">
            <a:avLst/>
          </a:prstGeom>
          <a:ln w="28575">
            <a:noFill/>
          </a:ln>
        </p:spPr>
      </p:pic>
      <p:grpSp>
        <p:nvGrpSpPr>
          <p:cNvPr id="6" name="Group 5"/>
          <p:cNvGrpSpPr/>
          <p:nvPr/>
        </p:nvGrpSpPr>
        <p:grpSpPr>
          <a:xfrm>
            <a:off x="1408566" y="2938848"/>
            <a:ext cx="5068320" cy="1921476"/>
            <a:chOff x="1408566" y="2938848"/>
            <a:chExt cx="5068320" cy="1921476"/>
          </a:xfrm>
        </p:grpSpPr>
        <p:grpSp>
          <p:nvGrpSpPr>
            <p:cNvPr id="2" name="Group 1"/>
            <p:cNvGrpSpPr/>
            <p:nvPr/>
          </p:nvGrpSpPr>
          <p:grpSpPr>
            <a:xfrm>
              <a:off x="1408566" y="2938848"/>
              <a:ext cx="2959388" cy="1921476"/>
              <a:chOff x="1408566" y="2938848"/>
              <a:chExt cx="2959388" cy="1921476"/>
            </a:xfrm>
          </p:grpSpPr>
          <p:sp>
            <p:nvSpPr>
              <p:cNvPr id="11" name="Rectangle 10">
                <a:extLst>
                  <a:ext uri="{FF2B5EF4-FFF2-40B4-BE49-F238E27FC236}">
                    <a16:creationId xmlns:a16="http://schemas.microsoft.com/office/drawing/2014/main" id="{E7F2472E-7814-014B-844C-B3CB1B37A9BB}"/>
                  </a:ext>
                </a:extLst>
              </p:cNvPr>
              <p:cNvSpPr/>
              <p:nvPr/>
            </p:nvSpPr>
            <p:spPr>
              <a:xfrm>
                <a:off x="1408566" y="2938848"/>
                <a:ext cx="1869628" cy="1921476"/>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FD90FFE-5B5B-AD48-B1A8-8DE15EFDE1E2}"/>
                  </a:ext>
                </a:extLst>
              </p:cNvPr>
              <p:cNvCxnSpPr>
                <a:cxnSpLocks/>
                <a:endCxn id="20" idx="1"/>
              </p:cNvCxnSpPr>
              <p:nvPr/>
            </p:nvCxnSpPr>
            <p:spPr>
              <a:xfrm>
                <a:off x="3278194" y="3561749"/>
                <a:ext cx="1089760"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F2633A9-A2F8-E948-9114-AEE743AE4EBF}"/>
                </a:ext>
              </a:extLst>
            </p:cNvPr>
            <p:cNvSpPr/>
            <p:nvPr/>
          </p:nvSpPr>
          <p:spPr>
            <a:xfrm>
              <a:off x="4367954" y="2938848"/>
              <a:ext cx="2108932" cy="1245801"/>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FDBBEFF-FCD1-F14F-A54C-ED8805CEFBE3}"/>
              </a:ext>
            </a:extLst>
          </p:cNvPr>
          <p:cNvSpPr/>
          <p:nvPr/>
        </p:nvSpPr>
        <p:spPr>
          <a:xfrm>
            <a:off x="7642166" y="5327285"/>
            <a:ext cx="2261453" cy="338554"/>
          </a:xfrm>
          <a:prstGeom prst="rect">
            <a:avLst/>
          </a:prstGeom>
        </p:spPr>
        <p:txBody>
          <a:bodyPr wrap="none">
            <a:spAutoFit/>
          </a:bodyPr>
          <a:lstStyle/>
          <a:p>
            <a:r>
              <a:rPr lang="en-US" sz="1600" dirty="0"/>
              <a:t>Focusing user’s attention</a:t>
            </a:r>
          </a:p>
        </p:txBody>
      </p:sp>
      <p:pic>
        <p:nvPicPr>
          <p:cNvPr id="14" name="Picture 13">
            <a:extLst>
              <a:ext uri="{FF2B5EF4-FFF2-40B4-BE49-F238E27FC236}">
                <a16:creationId xmlns:a16="http://schemas.microsoft.com/office/drawing/2014/main" id="{DE49ACAF-0B94-244B-857B-6ED6EF5AF8B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7709164" y="1752600"/>
            <a:ext cx="2137246" cy="3580664"/>
          </a:xfrm>
          <a:prstGeom prst="rect">
            <a:avLst/>
          </a:prstGeom>
          <a:ln w="28575">
            <a:noFill/>
          </a:ln>
        </p:spPr>
      </p:pic>
      <p:sp>
        <p:nvSpPr>
          <p:cNvPr id="15" name="Rectangle 14">
            <a:extLst>
              <a:ext uri="{FF2B5EF4-FFF2-40B4-BE49-F238E27FC236}">
                <a16:creationId xmlns:a16="http://schemas.microsoft.com/office/drawing/2014/main" id="{38D2595D-F9B5-4349-9DB7-0A16AF000E2C}"/>
              </a:ext>
            </a:extLst>
          </p:cNvPr>
          <p:cNvSpPr/>
          <p:nvPr/>
        </p:nvSpPr>
        <p:spPr>
          <a:xfrm>
            <a:off x="7709163" y="1752600"/>
            <a:ext cx="2137247" cy="1186248"/>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B389096-F5F0-0E43-BB36-7E27669174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1383" y="3561748"/>
            <a:ext cx="180987" cy="172311"/>
          </a:xfrm>
          <a:prstGeom prst="rect">
            <a:avLst/>
          </a:prstGeom>
        </p:spPr>
      </p:pic>
      <p:pic>
        <p:nvPicPr>
          <p:cNvPr id="21" name="Picture 20">
            <a:extLst>
              <a:ext uri="{FF2B5EF4-FFF2-40B4-BE49-F238E27FC236}">
                <a16:creationId xmlns:a16="http://schemas.microsoft.com/office/drawing/2014/main" id="{9871A22D-72F8-0048-BECA-F7FD2459FB8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7743391" y="2949746"/>
            <a:ext cx="1177991" cy="1332917"/>
          </a:xfrm>
          <a:prstGeom prst="rect">
            <a:avLst/>
          </a:prstGeom>
          <a:ln w="28575">
            <a:noFill/>
          </a:ln>
        </p:spPr>
      </p:pic>
      <p:sp>
        <p:nvSpPr>
          <p:cNvPr id="22" name="Rectangle 21">
            <a:extLst>
              <a:ext uri="{FF2B5EF4-FFF2-40B4-BE49-F238E27FC236}">
                <a16:creationId xmlns:a16="http://schemas.microsoft.com/office/drawing/2014/main" id="{D11D2E5E-8DFE-9D41-B317-590D0267B3B9}"/>
              </a:ext>
            </a:extLst>
          </p:cNvPr>
          <p:cNvSpPr/>
          <p:nvPr/>
        </p:nvSpPr>
        <p:spPr>
          <a:xfrm>
            <a:off x="7693819" y="4199872"/>
            <a:ext cx="2137247" cy="1123161"/>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itle 23"/>
          <p:cNvSpPr>
            <a:spLocks noGrp="1"/>
          </p:cNvSpPr>
          <p:nvPr>
            <p:ph type="title"/>
          </p:nvPr>
        </p:nvSpPr>
        <p:spPr/>
        <p:txBody>
          <a:bodyPr/>
          <a:lstStyle/>
          <a:p>
            <a:r>
              <a:rPr lang="en-US" dirty="0" smtClean="0"/>
              <a:t>Approach Overview</a:t>
            </a:r>
            <a:endParaRPr lang="en-US" dirty="0"/>
          </a:p>
        </p:txBody>
      </p:sp>
    </p:spTree>
    <p:extLst>
      <p:ext uri="{BB962C8B-B14F-4D97-AF65-F5344CB8AC3E}">
        <p14:creationId xmlns:p14="http://schemas.microsoft.com/office/powerpoint/2010/main" val="87414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5"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104299" y="2480789"/>
            <a:ext cx="507328" cy="1133072"/>
          </a:xfrm>
          <a:prstGeom prst="rect">
            <a:avLst/>
          </a:prstGeom>
        </p:spPr>
      </p:pic>
      <p:sp>
        <p:nvSpPr>
          <p:cNvPr id="20" name="Rectangle 19"/>
          <p:cNvSpPr/>
          <p:nvPr/>
        </p:nvSpPr>
        <p:spPr>
          <a:xfrm>
            <a:off x="6077383" y="2948876"/>
            <a:ext cx="686673" cy="488092"/>
          </a:xfrm>
          <a:prstGeom prst="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TEE</a:t>
            </a:r>
          </a:p>
        </p:txBody>
      </p:sp>
      <p:sp>
        <p:nvSpPr>
          <p:cNvPr id="3" name="Date Placeholder 2"/>
          <p:cNvSpPr>
            <a:spLocks noGrp="1"/>
          </p:cNvSpPr>
          <p:nvPr>
            <p:ph type="dt" sz="half" idx="10"/>
          </p:nvPr>
        </p:nvSpPr>
        <p:spPr/>
        <p:txBody>
          <a:bodyPr/>
          <a:lstStyle/>
          <a:p>
            <a:fld id="{7BBF3291-432E-49D0-BC0E-BA69F19FE3D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p:cNvSpPr>
            <a:spLocks noGrp="1"/>
          </p:cNvSpPr>
          <p:nvPr>
            <p:ph type="title"/>
          </p:nvPr>
        </p:nvSpPr>
        <p:spPr/>
        <p:txBody>
          <a:bodyPr/>
          <a:lstStyle/>
          <a:p>
            <a:r>
              <a:rPr lang="en-US" dirty="0"/>
              <a:t>What is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0" y="2514600"/>
            <a:ext cx="1068979" cy="1068979"/>
          </a:xfrm>
          <a:prstGeom prst="rect">
            <a:avLst/>
          </a:prstGeom>
        </p:spPr>
      </p:pic>
      <p:grpSp>
        <p:nvGrpSpPr>
          <p:cNvPr id="29" name="Group 28"/>
          <p:cNvGrpSpPr/>
          <p:nvPr/>
        </p:nvGrpSpPr>
        <p:grpSpPr>
          <a:xfrm>
            <a:off x="3110611" y="2452936"/>
            <a:ext cx="1625488" cy="1130643"/>
            <a:chOff x="3110611" y="2452936"/>
            <a:chExt cx="1625488" cy="1130643"/>
          </a:xfrm>
        </p:grpSpPr>
        <p:sp>
          <p:nvSpPr>
            <p:cNvPr id="10" name="Rounded Rectangle 9"/>
            <p:cNvSpPr/>
            <p:nvPr/>
          </p:nvSpPr>
          <p:spPr>
            <a:xfrm>
              <a:off x="3110611" y="2452936"/>
              <a:ext cx="1625488" cy="1130643"/>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2685" b="12552"/>
            <a:stretch/>
          </p:blipFill>
          <p:spPr>
            <a:xfrm flipH="1">
              <a:off x="3205025" y="2557903"/>
              <a:ext cx="581657" cy="443554"/>
            </a:xfrm>
            <a:prstGeom prst="rect">
              <a:avLst/>
            </a:prstGeom>
          </p:spPr>
        </p:pic>
        <p:pic>
          <p:nvPicPr>
            <p:cNvPr id="12" name="Picture 11"/>
            <p:cNvPicPr>
              <a:picLocks noChangeAspect="1"/>
            </p:cNvPicPr>
            <p:nvPr/>
          </p:nvPicPr>
          <p:blipFill rotWithShape="1">
            <a:blip r:embed="rId6" cstate="print">
              <a:grayscl/>
              <a:extLst>
                <a:ext uri="{28A0092B-C50C-407E-A947-70E740481C1C}">
                  <a14:useLocalDpi xmlns:a14="http://schemas.microsoft.com/office/drawing/2010/main" val="0"/>
                </a:ext>
              </a:extLst>
            </a:blip>
            <a:srcRect t="9232" b="8798"/>
            <a:stretch/>
          </p:blipFill>
          <p:spPr>
            <a:xfrm>
              <a:off x="4034097" y="2562842"/>
              <a:ext cx="535093" cy="43861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275" b="3208"/>
            <a:stretch/>
          </p:blipFill>
          <p:spPr>
            <a:xfrm>
              <a:off x="3646509" y="3104957"/>
              <a:ext cx="469016" cy="438616"/>
            </a:xfrm>
            <a:prstGeom prst="rect">
              <a:avLst/>
            </a:prstGeom>
          </p:spPr>
        </p:pic>
      </p:gr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8761" r="28549"/>
          <a:stretch/>
        </p:blipFill>
        <p:spPr>
          <a:xfrm>
            <a:off x="2031395" y="2557903"/>
            <a:ext cx="389573" cy="912552"/>
          </a:xfrm>
          <a:prstGeom prst="rect">
            <a:avLst/>
          </a:prstGeom>
        </p:spPr>
      </p:pic>
      <p:cxnSp>
        <p:nvCxnSpPr>
          <p:cNvPr id="15" name="Straight Arrow Connector 14"/>
          <p:cNvCxnSpPr>
            <a:stCxn id="10" idx="1"/>
            <a:endCxn id="14" idx="3"/>
          </p:cNvCxnSpPr>
          <p:nvPr/>
        </p:nvCxnSpPr>
        <p:spPr>
          <a:xfrm flipH="1" flipV="1">
            <a:off x="2420968" y="3014179"/>
            <a:ext cx="689643" cy="4079"/>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5973792" y="4146900"/>
            <a:ext cx="659155" cy="369332"/>
          </a:xfrm>
          <a:prstGeom prst="rect">
            <a:avLst/>
          </a:prstGeom>
        </p:spPr>
        <p:txBody>
          <a:bodyPr wrap="none">
            <a:spAutoFit/>
          </a:bodyPr>
          <a:lstStyle/>
          <a:p>
            <a:r>
              <a:rPr lang="en-US" dirty="0"/>
              <a:t>Host</a:t>
            </a:r>
          </a:p>
        </p:txBody>
      </p:sp>
      <p:sp>
        <p:nvSpPr>
          <p:cNvPr id="17" name="Rectangle 16"/>
          <p:cNvSpPr/>
          <p:nvPr/>
        </p:nvSpPr>
        <p:spPr>
          <a:xfrm>
            <a:off x="8014747" y="4146900"/>
            <a:ext cx="1697901" cy="369332"/>
          </a:xfrm>
          <a:prstGeom prst="rect">
            <a:avLst/>
          </a:prstGeom>
        </p:spPr>
        <p:txBody>
          <a:bodyPr wrap="none">
            <a:spAutoFit/>
          </a:bodyPr>
          <a:lstStyle/>
          <a:p>
            <a:r>
              <a:rPr lang="en-US" dirty="0"/>
              <a:t>Remote server</a:t>
            </a:r>
          </a:p>
        </p:txBody>
      </p:sp>
      <p:sp>
        <p:nvSpPr>
          <p:cNvPr id="18" name="Rectangle 17"/>
          <p:cNvSpPr/>
          <p:nvPr/>
        </p:nvSpPr>
        <p:spPr>
          <a:xfrm>
            <a:off x="3609006" y="4146900"/>
            <a:ext cx="697627" cy="369332"/>
          </a:xfrm>
          <a:prstGeom prst="rect">
            <a:avLst/>
          </a:prstGeom>
        </p:spPr>
        <p:txBody>
          <a:bodyPr wrap="none">
            <a:spAutoFit/>
          </a:bodyPr>
          <a:lstStyle/>
          <a:p>
            <a:r>
              <a:rPr lang="en-US" dirty="0"/>
              <a:t>HIDs</a:t>
            </a:r>
          </a:p>
        </p:txBody>
      </p:sp>
      <p:sp>
        <p:nvSpPr>
          <p:cNvPr id="19" name="Rectangle 18"/>
          <p:cNvSpPr/>
          <p:nvPr/>
        </p:nvSpPr>
        <p:spPr>
          <a:xfrm>
            <a:off x="1861123" y="4146900"/>
            <a:ext cx="671979" cy="369332"/>
          </a:xfrm>
          <a:prstGeom prst="rect">
            <a:avLst/>
          </a:prstGeom>
        </p:spPr>
        <p:txBody>
          <a:bodyPr wrap="none">
            <a:spAutoFit/>
          </a:bodyPr>
          <a:lstStyle/>
          <a:p>
            <a:r>
              <a:rPr lang="en-US" dirty="0"/>
              <a:t>User</a:t>
            </a:r>
          </a:p>
        </p:txBody>
      </p:sp>
      <p:sp>
        <p:nvSpPr>
          <p:cNvPr id="21" name="Left-Right Arrow 20"/>
          <p:cNvSpPr/>
          <p:nvPr/>
        </p:nvSpPr>
        <p:spPr>
          <a:xfrm>
            <a:off x="4569191" y="2715875"/>
            <a:ext cx="3810428"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Left-Right Arrow 21"/>
          <p:cNvSpPr/>
          <p:nvPr/>
        </p:nvSpPr>
        <p:spPr>
          <a:xfrm>
            <a:off x="4559657" y="3086607"/>
            <a:ext cx="1686362"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4271" y="1953922"/>
            <a:ext cx="687334" cy="687334"/>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0490" y="2436013"/>
            <a:ext cx="687334" cy="687334"/>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6265" y="1834144"/>
            <a:ext cx="801553" cy="801553"/>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79619" y="1841590"/>
            <a:ext cx="801553" cy="801553"/>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097" y="2778987"/>
            <a:ext cx="312278" cy="312278"/>
          </a:xfrm>
          <a:prstGeom prst="rect">
            <a:avLst/>
          </a:prstGeom>
        </p:spPr>
      </p:pic>
    </p:spTree>
    <p:extLst>
      <p:ext uri="{BB962C8B-B14F-4D97-AF65-F5344CB8AC3E}">
        <p14:creationId xmlns:p14="http://schemas.microsoft.com/office/powerpoint/2010/main" val="108179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73292"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value=“Submit”&gt;Submit</a:t>
            </a:r>
            <a:r>
              <a:rPr lang="en-US" sz="1600" dirty="0">
                <a:solidFill>
                  <a:prstClr val="black"/>
                </a:solidFill>
                <a:latin typeface="Consolas" panose="020B0609020204030204" pitchFamily="49" charset="0"/>
              </a:rPr>
              <a: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value=“Reset”&gt;Reset</a:t>
            </a:r>
            <a:r>
              <a:rPr lang="en-US" sz="1600" dirty="0">
                <a:solidFill>
                  <a:prstClr val="black"/>
                </a:solidFill>
                <a:latin typeface="Consolas" panose="020B0609020204030204" pitchFamily="49" charset="0"/>
              </a:rPr>
              <a: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3199249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89215"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 </a:t>
            </a:r>
            <a:r>
              <a:rPr lang="en-US" sz="1600" dirty="0" smtClean="0">
                <a:solidFill>
                  <a:srgbClr val="FF0000"/>
                </a:solidFill>
                <a:latin typeface="Consolas" panose="020B0609020204030204" pitchFamily="49" charset="0"/>
              </a:rPr>
              <a:t>signature </a:t>
            </a:r>
            <a:r>
              <a:rPr lang="en-US" sz="1600" dirty="0">
                <a:solidFill>
                  <a:srgbClr val="FF0000"/>
                </a:solidFill>
                <a:latin typeface="Consolas" panose="020B0609020204030204" pitchFamily="49" charset="0"/>
              </a:rPr>
              <a:t>= “</a:t>
            </a:r>
            <a:r>
              <a:rPr lang="en-US" sz="1600" dirty="0" smtClean="0">
                <a:solidFill>
                  <a:srgbClr val="FF0000"/>
                </a:solidFill>
                <a:latin typeface="Consolas" panose="020B0609020204030204" pitchFamily="49" charset="0"/>
              </a:rPr>
              <a:t>0x45AB…”, id = “0x0ab”</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Submit&lt;/button&gt;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Reset&lt;/button&gt;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
        <p:nvSpPr>
          <p:cNvPr id="20" name="Rectangle 19"/>
          <p:cNvSpPr/>
          <p:nvPr/>
        </p:nvSpPr>
        <p:spPr>
          <a:xfrm>
            <a:off x="3889215" y="1850217"/>
            <a:ext cx="7432835" cy="369332"/>
          </a:xfrm>
          <a:prstGeom prst="rect">
            <a:avLst/>
          </a:prstGeom>
        </p:spPr>
        <p:txBody>
          <a:bodyPr wrap="square">
            <a:spAutoFit/>
          </a:bodyPr>
          <a:lstStyle/>
          <a:p>
            <a:r>
              <a:rPr lang="en-US" dirty="0" smtClean="0">
                <a:latin typeface="NimbusRomNo9L-Regu"/>
              </a:rPr>
              <a:t>Compatible with </a:t>
            </a:r>
            <a:r>
              <a:rPr lang="en-US" dirty="0"/>
              <a:t>W3C UI </a:t>
            </a:r>
            <a:r>
              <a:rPr lang="en-US" dirty="0" smtClean="0"/>
              <a:t>security policy*</a:t>
            </a:r>
            <a:endParaRPr lang="en-US" dirty="0"/>
          </a:p>
        </p:txBody>
      </p:sp>
      <p:sp>
        <p:nvSpPr>
          <p:cNvPr id="21" name="Rectangle 20"/>
          <p:cNvSpPr/>
          <p:nvPr/>
        </p:nvSpPr>
        <p:spPr>
          <a:xfrm>
            <a:off x="251553" y="6156982"/>
            <a:ext cx="1821332" cy="215444"/>
          </a:xfrm>
          <a:prstGeom prst="rect">
            <a:avLst/>
          </a:prstGeom>
        </p:spPr>
        <p:txBody>
          <a:bodyPr wrap="none">
            <a:spAutoFit/>
          </a:bodyPr>
          <a:lstStyle/>
          <a:p>
            <a:r>
              <a:rPr lang="en-US" sz="800" dirty="0" smtClean="0">
                <a:hlinkClick r:id="rId2"/>
              </a:rPr>
              <a:t>* https</a:t>
            </a:r>
            <a:r>
              <a:rPr lang="en-US" sz="800" dirty="0">
                <a:hlinkClick r:id="rId2"/>
              </a:rPr>
              <a:t>://</a:t>
            </a:r>
            <a:r>
              <a:rPr lang="en-US" sz="800" dirty="0" smtClean="0">
                <a:hlinkClick r:id="rId2"/>
              </a:rPr>
              <a:t>www.w3.org/TR/UISecurity</a:t>
            </a:r>
            <a:r>
              <a:rPr lang="en-US" sz="800" dirty="0" smtClean="0"/>
              <a:t> </a:t>
            </a:r>
            <a:endParaRPr lang="en-US" sz="800" dirty="0"/>
          </a:p>
        </p:txBody>
      </p:sp>
    </p:spTree>
    <p:extLst>
      <p:ext uri="{BB962C8B-B14F-4D97-AF65-F5344CB8AC3E}">
        <p14:creationId xmlns:p14="http://schemas.microsoft.com/office/powerpoint/2010/main" val="22468245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smtClean="0"/>
              <a:t>Overlay </a:t>
            </a:r>
            <a:r>
              <a:rPr lang="en-US" dirty="0" err="1" smtClean="0"/>
              <a:t>Generation:Specification</a:t>
            </a:r>
            <a:endParaRPr lang="en-US" dirty="0"/>
          </a:p>
        </p:txBody>
      </p:sp>
      <p:pic>
        <p:nvPicPr>
          <p:cNvPr id="7" name="Picture 6"/>
          <p:cNvPicPr>
            <a:picLocks noChangeAspect="1"/>
          </p:cNvPicPr>
          <p:nvPr/>
        </p:nvPicPr>
        <p:blipFill>
          <a:blip r:embed="rId2"/>
          <a:stretch>
            <a:fillRect/>
          </a:stretch>
        </p:blipFill>
        <p:spPr>
          <a:xfrm>
            <a:off x="7266424" y="1828800"/>
            <a:ext cx="4381500" cy="2965806"/>
          </a:xfrm>
          <a:prstGeom prst="rect">
            <a:avLst/>
          </a:prstGeom>
        </p:spPr>
      </p:pic>
      <p:sp>
        <p:nvSpPr>
          <p:cNvPr id="32" name="Right Arrow 31"/>
          <p:cNvSpPr/>
          <p:nvPr/>
        </p:nvSpPr>
        <p:spPr>
          <a:xfrm>
            <a:off x="3932821" y="3121858"/>
            <a:ext cx="3151398" cy="39558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descr="Image result for javascript logo"/>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9767" y1="19157" x2="81628" y2="14940"/>
                        <a14:foregroundMark x1="76977" y1="79639" x2="76977" y2="79639"/>
                        <a14:foregroundMark x1="77558" y1="79639" x2="81628" y2="14940"/>
                        <a14:foregroundMark x1="75233" y1="80843" x2="25000" y2="79036"/>
                        <a14:foregroundMark x1="25000" y1="79036" x2="19186" y2="19157"/>
                      </a14:backgroundRemoval>
                    </a14:imgEffect>
                  </a14:imgLayer>
                </a14:imgProps>
              </a:ext>
              <a:ext uri="{28A0092B-C50C-407E-A947-70E740481C1C}">
                <a14:useLocalDpi xmlns:a14="http://schemas.microsoft.com/office/drawing/2010/main" val="0"/>
              </a:ext>
            </a:extLst>
          </a:blip>
          <a:srcRect/>
          <a:stretch>
            <a:fillRect/>
          </a:stretch>
        </p:blipFill>
        <p:spPr bwMode="auto">
          <a:xfrm>
            <a:off x="4822552" y="2191087"/>
            <a:ext cx="1098567" cy="1060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l="3802" t="4161" r="3658" b="4379"/>
          <a:stretch/>
        </p:blipFill>
        <p:spPr>
          <a:xfrm>
            <a:off x="8227219" y="2167140"/>
            <a:ext cx="2209689" cy="2183875"/>
          </a:xfrm>
          <a:prstGeom prst="rect">
            <a:avLst/>
          </a:prstGeom>
        </p:spPr>
      </p:pic>
      <p:grpSp>
        <p:nvGrpSpPr>
          <p:cNvPr id="33" name="Group 32"/>
          <p:cNvGrpSpPr/>
          <p:nvPr/>
        </p:nvGrpSpPr>
        <p:grpSpPr>
          <a:xfrm>
            <a:off x="323850" y="1981200"/>
            <a:ext cx="3439915" cy="2627458"/>
            <a:chOff x="0" y="-100501"/>
            <a:chExt cx="3439915" cy="2627458"/>
          </a:xfrm>
        </p:grpSpPr>
        <p:sp>
          <p:nvSpPr>
            <p:cNvPr id="34" name="Rounded Rectangle 33"/>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 name="Rectangle 35"/>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7" name="Rectangle 36"/>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8" name="Rectangle 37"/>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40" name="Rectangle 39"/>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42" name="Rectangle 41"/>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 name="TextBox 42"/>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44" name="Rectangle 43"/>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Tree>
    <p:extLst>
      <p:ext uri="{BB962C8B-B14F-4D97-AF65-F5344CB8AC3E}">
        <p14:creationId xmlns:p14="http://schemas.microsoft.com/office/powerpoint/2010/main" val="189119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3" name="Group 42"/>
          <p:cNvGrpSpPr/>
          <p:nvPr/>
        </p:nvGrpSpPr>
        <p:grpSpPr>
          <a:xfrm>
            <a:off x="3439888" y="1984894"/>
            <a:ext cx="3866787" cy="2956414"/>
            <a:chOff x="3161000" y="1910464"/>
            <a:chExt cx="3866787" cy="2956414"/>
          </a:xfrm>
        </p:grpSpPr>
        <p:grpSp>
          <p:nvGrpSpPr>
            <p:cNvPr id="7" name="Group 6"/>
            <p:cNvGrpSpPr/>
            <p:nvPr/>
          </p:nvGrpSpPr>
          <p:grpSpPr>
            <a:xfrm>
              <a:off x="3587872" y="1910464"/>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000" y="4270044"/>
              <a:ext cx="596834" cy="596834"/>
            </a:xfrm>
            <a:prstGeom prst="rect">
              <a:avLst/>
            </a:prstGeom>
          </p:spPr>
        </p:pic>
      </p:grpSp>
    </p:spTree>
    <p:extLst>
      <p:ext uri="{BB962C8B-B14F-4D97-AF65-F5344CB8AC3E}">
        <p14:creationId xmlns:p14="http://schemas.microsoft.com/office/powerpoint/2010/main" val="40666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1" name="Group 40"/>
          <p:cNvGrpSpPr/>
          <p:nvPr/>
        </p:nvGrpSpPr>
        <p:grpSpPr>
          <a:xfrm>
            <a:off x="3426619" y="1982389"/>
            <a:ext cx="3872277" cy="3044354"/>
            <a:chOff x="3821542" y="1334942"/>
            <a:chExt cx="3872277" cy="3044354"/>
          </a:xfrm>
        </p:grpSpPr>
        <p:grpSp>
          <p:nvGrpSpPr>
            <p:cNvPr id="2" name="Group 1"/>
            <p:cNvGrpSpPr/>
            <p:nvPr/>
          </p:nvGrpSpPr>
          <p:grpSpPr>
            <a:xfrm>
              <a:off x="4253904" y="1334942"/>
              <a:ext cx="3439915" cy="2627458"/>
              <a:chOff x="4366205" y="1997240"/>
              <a:chExt cx="3439915" cy="2627458"/>
            </a:xfrm>
          </p:grpSpPr>
          <p:grpSp>
            <p:nvGrpSpPr>
              <p:cNvPr id="19" name="Group 18"/>
              <p:cNvGrpSpPr/>
              <p:nvPr/>
            </p:nvGrpSpPr>
            <p:grpSpPr>
              <a:xfrm>
                <a:off x="4366205" y="1997240"/>
                <a:ext cx="3439915" cy="2627458"/>
                <a:chOff x="4292377" y="-100501"/>
                <a:chExt cx="3439915" cy="2627458"/>
              </a:xfrm>
            </p:grpSpPr>
            <p:sp>
              <p:nvSpPr>
                <p:cNvPr id="20" name="Rounded Rectangle 19"/>
                <p:cNvSpPr/>
                <p:nvPr/>
              </p:nvSpPr>
              <p:spPr>
                <a:xfrm>
                  <a:off x="4292377" y="96521"/>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4409349"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4372696"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23" name="Rectangle 22"/>
                <p:cNvSpPr/>
                <p:nvPr/>
              </p:nvSpPr>
              <p:spPr>
                <a:xfrm>
                  <a:off x="6026675"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4372696"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8" name="Picture 57"/>
              <p:cNvPicPr>
                <a:picLocks noChangeAspect="1"/>
              </p:cNvPicPr>
              <p:nvPr/>
            </p:nvPicPr>
            <p:blipFill rotWithShape="1">
              <a:blip r:embed="rId2">
                <a:extLst>
                  <a:ext uri="{28A0092B-C50C-407E-A947-70E740481C1C}">
                    <a14:useLocalDpi xmlns:a14="http://schemas.microsoft.com/office/drawing/2010/main" val="0"/>
                  </a:ext>
                </a:extLst>
              </a:blip>
              <a:srcRect l="3802" t="4161" r="3658" b="4379"/>
              <a:stretch/>
            </p:blipFill>
            <p:spPr>
              <a:xfrm>
                <a:off x="5186132" y="2345270"/>
                <a:ext cx="1745789" cy="1725394"/>
              </a:xfrm>
              <a:prstGeom prst="rect">
                <a:avLst/>
              </a:prstGeom>
            </p:spPr>
          </p:pic>
        </p:grpSp>
        <p:pic>
          <p:nvPicPr>
            <p:cNvPr id="1026" name="Picture 2" descr="Image result for firefox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42" y="3648222"/>
              <a:ext cx="708073" cy="731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1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2" name="Group 41"/>
          <p:cNvGrpSpPr/>
          <p:nvPr/>
        </p:nvGrpSpPr>
        <p:grpSpPr>
          <a:xfrm>
            <a:off x="3391099" y="1984894"/>
            <a:ext cx="3921720" cy="3083283"/>
            <a:chOff x="8115499" y="1997240"/>
            <a:chExt cx="3921720" cy="3083283"/>
          </a:xfrm>
        </p:grpSpPr>
        <p:grpSp>
          <p:nvGrpSpPr>
            <p:cNvPr id="25" name="Group 24"/>
            <p:cNvGrpSpPr/>
            <p:nvPr/>
          </p:nvGrpSpPr>
          <p:grpSpPr>
            <a:xfrm>
              <a:off x="8587354" y="1997240"/>
              <a:ext cx="3449865" cy="2627458"/>
              <a:chOff x="8552474" y="1997240"/>
              <a:chExt cx="3449865" cy="2627458"/>
            </a:xfrm>
          </p:grpSpPr>
          <p:sp>
            <p:nvSpPr>
              <p:cNvPr id="26" name="Rounded Rectangle 25"/>
              <p:cNvSpPr/>
              <p:nvPr/>
            </p:nvSpPr>
            <p:spPr>
              <a:xfrm>
                <a:off x="8562424" y="2194262"/>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8679396" y="2151015"/>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8642743" y="1997240"/>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8642743" y="4134774"/>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8716464" y="264355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9277841"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10708496"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8716464" y="3139512"/>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8649274" y="2345270"/>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8608387" y="3961314"/>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8552474" y="3867953"/>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59" name="Group 58"/>
              <p:cNvGrpSpPr/>
              <p:nvPr/>
            </p:nvGrpSpPr>
            <p:grpSpPr>
              <a:xfrm>
                <a:off x="8713958" y="2300357"/>
                <a:ext cx="3108780" cy="338555"/>
                <a:chOff x="9551696" y="-4357705"/>
                <a:chExt cx="2284494" cy="248788"/>
              </a:xfrm>
            </p:grpSpPr>
            <p:sp>
              <p:nvSpPr>
                <p:cNvPr id="60" name="Rectangle 59"/>
                <p:cNvSpPr/>
                <p:nvPr/>
              </p:nvSpPr>
              <p:spPr>
                <a:xfrm>
                  <a:off x="9551696" y="-4311139"/>
                  <a:ext cx="2284494" cy="182461"/>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9757220" y="-4357705"/>
                  <a:ext cx="1992797" cy="24878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grpSp>
          <p:sp>
            <p:nvSpPr>
              <p:cNvPr id="62" name="Rectangle 61"/>
              <p:cNvSpPr/>
              <p:nvPr/>
            </p:nvSpPr>
            <p:spPr>
              <a:xfrm>
                <a:off x="10296722" y="4188204"/>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10370443" y="262605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10370443" y="3122010"/>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457293" y="2633284"/>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10457293" y="3131892"/>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308954" y="3694493"/>
                <a:ext cx="255037" cy="242811"/>
              </a:xfrm>
              <a:prstGeom prst="rect">
                <a:avLst/>
              </a:prstGeom>
            </p:spPr>
          </p:pic>
        </p:grpSp>
        <p:pic>
          <p:nvPicPr>
            <p:cNvPr id="54" name="Picture 53"/>
            <p:cNvPicPr>
              <a:picLocks noChangeAspect="1"/>
            </p:cNvPicPr>
            <p:nvPr/>
          </p:nvPicPr>
          <p:blipFill rotWithShape="1">
            <a:blip r:embed="rId3"/>
            <a:srcRect l="35542" t="19680" r="35441" b="39379"/>
            <a:stretch/>
          </p:blipFill>
          <p:spPr>
            <a:xfrm>
              <a:off x="8115499" y="4470669"/>
              <a:ext cx="841108" cy="609854"/>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2953642" y="4513813"/>
            <a:ext cx="459250" cy="459250"/>
          </a:xfrm>
          <a:prstGeom prst="rect">
            <a:avLst/>
          </a:prstGeom>
        </p:spPr>
      </p:pic>
    </p:spTree>
    <p:extLst>
      <p:ext uri="{BB962C8B-B14F-4D97-AF65-F5344CB8AC3E}">
        <p14:creationId xmlns:p14="http://schemas.microsoft.com/office/powerpoint/2010/main" val="37316246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sp>
        <p:nvSpPr>
          <p:cNvPr id="26" name="Rounded Rectangle 25"/>
          <p:cNvSpPr/>
          <p:nvPr/>
        </p:nvSpPr>
        <p:spPr>
          <a:xfrm>
            <a:off x="4188619" y="1717515"/>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4305591" y="1674268"/>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4268938" y="1520493"/>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4268938" y="3658027"/>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4342659" y="216681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4904036"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6334691"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4342659" y="2662765"/>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4275469" y="1868523"/>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4234582" y="3484567"/>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4178669" y="3391206"/>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41" name="Group 40"/>
          <p:cNvGrpSpPr/>
          <p:nvPr/>
        </p:nvGrpSpPr>
        <p:grpSpPr>
          <a:xfrm>
            <a:off x="2157097" y="4907589"/>
            <a:ext cx="7679081" cy="379214"/>
            <a:chOff x="2341783" y="4498483"/>
            <a:chExt cx="7133631" cy="379214"/>
          </a:xfrm>
        </p:grpSpPr>
        <p:grpSp>
          <p:nvGrpSpPr>
            <p:cNvPr id="42" name="Group 41"/>
            <p:cNvGrpSpPr/>
            <p:nvPr/>
          </p:nvGrpSpPr>
          <p:grpSpPr>
            <a:xfrm>
              <a:off x="2341783" y="4498483"/>
              <a:ext cx="7069994" cy="379214"/>
              <a:chOff x="4353074" y="5036002"/>
              <a:chExt cx="7069994" cy="379214"/>
            </a:xfrm>
          </p:grpSpPr>
          <p:sp>
            <p:nvSpPr>
              <p:cNvPr id="44" name="Rectangle 43"/>
              <p:cNvSpPr/>
              <p:nvPr/>
            </p:nvSpPr>
            <p:spPr>
              <a:xfrm>
                <a:off x="4379975"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Rectangle 44"/>
              <p:cNvSpPr/>
              <p:nvPr/>
            </p:nvSpPr>
            <p:spPr>
              <a:xfrm>
                <a:off x="4353074"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1:Data_1</a:t>
                </a:r>
              </a:p>
            </p:txBody>
          </p:sp>
          <p:sp>
            <p:nvSpPr>
              <p:cNvPr id="46" name="Rectangle 45"/>
              <p:cNvSpPr/>
              <p:nvPr/>
            </p:nvSpPr>
            <p:spPr>
              <a:xfrm>
                <a:off x="6668659"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 name="Rectangle 46"/>
              <p:cNvSpPr/>
              <p:nvPr/>
            </p:nvSpPr>
            <p:spPr>
              <a:xfrm>
                <a:off x="6660292"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2:Data_2</a:t>
                </a:r>
              </a:p>
            </p:txBody>
          </p:sp>
          <p:sp>
            <p:nvSpPr>
              <p:cNvPr id="48" name="Rectangle 47"/>
              <p:cNvSpPr/>
              <p:nvPr/>
            </p:nvSpPr>
            <p:spPr>
              <a:xfrm>
                <a:off x="8961332" y="5036002"/>
                <a:ext cx="1076555"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 name="Rectangle 48"/>
              <p:cNvSpPr/>
              <p:nvPr/>
            </p:nvSpPr>
            <p:spPr>
              <a:xfrm>
                <a:off x="8948275" y="5045884"/>
                <a:ext cx="104418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rPr>
                  <a:t>Action:OK</a:t>
                </a: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 name="Rectangle 49"/>
              <p:cNvSpPr/>
              <p:nvPr/>
            </p:nvSpPr>
            <p:spPr>
              <a:xfrm>
                <a:off x="10038118" y="5036002"/>
                <a:ext cx="1384950"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43" name="Rectangle 42"/>
            <p:cNvSpPr/>
            <p:nvPr/>
          </p:nvSpPr>
          <p:spPr>
            <a:xfrm>
              <a:off x="8020657" y="4508365"/>
              <a:ext cx="145475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Sign(payload)</a:t>
              </a:r>
            </a:p>
          </p:txBody>
        </p:sp>
      </p:grpSp>
      <p:sp>
        <p:nvSpPr>
          <p:cNvPr id="51" name="Right Brace 50"/>
          <p:cNvSpPr/>
          <p:nvPr/>
        </p:nvSpPr>
        <p:spPr>
          <a:xfrm rot="5400000">
            <a:off x="5178381" y="2347579"/>
            <a:ext cx="99479" cy="6084134"/>
          </a:xfrm>
          <a:prstGeom prst="rightBrace">
            <a:avLst>
              <a:gd name="adj1" fmla="val 88326"/>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52" name="Rectangle 51"/>
          <p:cNvSpPr/>
          <p:nvPr/>
        </p:nvSpPr>
        <p:spPr>
          <a:xfrm>
            <a:off x="4766185" y="5464715"/>
            <a:ext cx="916020" cy="369332"/>
          </a:xfrm>
          <a:prstGeom prst="rect">
            <a:avLst/>
          </a:prstGeom>
        </p:spPr>
        <p:txBody>
          <a:bodyPr wrap="none">
            <a:spAutoFit/>
          </a:bodyPr>
          <a:lstStyle/>
          <a:p>
            <a:r>
              <a:rPr lang="en-US" dirty="0" smtClean="0">
                <a:solidFill>
                  <a:prstClr val="black"/>
                </a:solidFill>
                <a:latin typeface="Calibri" panose="020F0502020204030204"/>
              </a:rPr>
              <a:t>Payload</a:t>
            </a:r>
            <a:endParaRPr lang="en-US" dirty="0">
              <a:solidFill>
                <a:prstClr val="black"/>
              </a:solidFill>
              <a:latin typeface="Calibri" panose="020F0502020204030204"/>
            </a:endParaRPr>
          </a:p>
        </p:txBody>
      </p:sp>
      <p:sp>
        <p:nvSpPr>
          <p:cNvPr id="60" name="Rectangle 59"/>
          <p:cNvSpPr/>
          <p:nvPr/>
        </p:nvSpPr>
        <p:spPr>
          <a:xfrm>
            <a:off x="4340153" y="1886978"/>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4619834" y="1823610"/>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sp>
        <p:nvSpPr>
          <p:cNvPr id="62" name="Rectangle 61"/>
          <p:cNvSpPr/>
          <p:nvPr/>
        </p:nvSpPr>
        <p:spPr>
          <a:xfrm>
            <a:off x="5922917" y="3711457"/>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5996638" y="214930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5996638" y="2645263"/>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6083488" y="2156537"/>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6083488" y="2655145"/>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4935149" y="3217746"/>
            <a:ext cx="255037" cy="242811"/>
          </a:xfrm>
          <a:prstGeom prst="rect">
            <a:avLst/>
          </a:prstGeom>
        </p:spPr>
      </p:pic>
      <p:grpSp>
        <p:nvGrpSpPr>
          <p:cNvPr id="2" name="Group 1"/>
          <p:cNvGrpSpPr/>
          <p:nvPr/>
        </p:nvGrpSpPr>
        <p:grpSpPr>
          <a:xfrm>
            <a:off x="340519" y="2715537"/>
            <a:ext cx="1615914" cy="610914"/>
            <a:chOff x="4740211" y="5688707"/>
            <a:chExt cx="1615914" cy="610914"/>
          </a:xfrm>
        </p:grpSpPr>
        <p:sp>
          <p:nvSpPr>
            <p:cNvPr id="53" name="Rounded Rectangle 52"/>
            <p:cNvSpPr/>
            <p:nvPr/>
          </p:nvSpPr>
          <p:spPr>
            <a:xfrm>
              <a:off x="4740211" y="568870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t="14679" b="14612"/>
            <a:stretch/>
          </p:blipFill>
          <p:spPr>
            <a:xfrm>
              <a:off x="4811104" y="5761969"/>
              <a:ext cx="666168" cy="471040"/>
            </a:xfrm>
            <a:prstGeom prst="rect">
              <a:avLst/>
            </a:prstGeom>
          </p:spPr>
        </p:pic>
        <p:pic>
          <p:nvPicPr>
            <p:cNvPr id="55" name="Picture 54"/>
            <p:cNvPicPr>
              <a:picLocks noChangeAspect="1"/>
            </p:cNvPicPr>
            <p:nvPr/>
          </p:nvPicPr>
          <p:blipFill rotWithShape="1">
            <a:blip r:embed="rId4" cstate="print">
              <a:extLst>
                <a:ext uri="{28A0092B-C50C-407E-A947-70E740481C1C}">
                  <a14:useLocalDpi xmlns:a14="http://schemas.microsoft.com/office/drawing/2010/main" val="0"/>
                </a:ext>
              </a:extLst>
            </a:blip>
            <a:srcRect t="9849" b="9916"/>
            <a:stretch/>
          </p:blipFill>
          <p:spPr>
            <a:xfrm>
              <a:off x="5719536" y="5768253"/>
              <a:ext cx="579243" cy="464756"/>
            </a:xfrm>
            <a:prstGeom prst="rect">
              <a:avLst/>
            </a:prstGeom>
          </p:spPr>
        </p:pic>
      </p:grpSp>
      <p:pic>
        <p:nvPicPr>
          <p:cNvPr id="56" name="Picture 55"/>
          <p:cNvPicPr>
            <a:picLocks noChangeAspect="1"/>
          </p:cNvPicPr>
          <p:nvPr/>
        </p:nvPicPr>
        <p:blipFill rotWithShape="1">
          <a:blip r:embed="rId5"/>
          <a:srcRect l="35542" t="19680" r="35441" b="39379"/>
          <a:stretch/>
        </p:blipFill>
        <p:spPr>
          <a:xfrm>
            <a:off x="2656007" y="2555689"/>
            <a:ext cx="1283492" cy="930609"/>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78329">
            <a:off x="2187397" y="2786785"/>
            <a:ext cx="454437" cy="454437"/>
          </a:xfrm>
          <a:prstGeom prst="rect">
            <a:avLst/>
          </a:prstGeom>
        </p:spPr>
      </p:pic>
    </p:spTree>
    <p:extLst>
      <p:ext uri="{BB962C8B-B14F-4D97-AF65-F5344CB8AC3E}">
        <p14:creationId xmlns:p14="http://schemas.microsoft.com/office/powerpoint/2010/main" val="18471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65"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p>
          <a:p>
            <a:pPr lvl="1"/>
            <a:r>
              <a:rPr lang="en-US" dirty="0" smtClean="0"/>
              <a:t>Freezing</a:t>
            </a:r>
          </a:p>
          <a:p>
            <a:pPr lvl="1"/>
            <a:r>
              <a:rPr lang="en-US" dirty="0" smtClean="0"/>
              <a:t>Highlight</a:t>
            </a:r>
          </a:p>
          <a:p>
            <a:pPr lvl="1"/>
            <a:r>
              <a:rPr lang="en-US" dirty="0" smtClean="0"/>
              <a:t>Combinations of these methods</a:t>
            </a:r>
          </a:p>
          <a:p>
            <a:pPr lvl="1"/>
            <a:endParaRPr lang="en-US" dirty="0" smtClean="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945256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0" y="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58140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7092" y="3276599"/>
            <a:ext cx="10028558"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69" y="3276599"/>
            <a:ext cx="755650"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4782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759619" y="3886200"/>
            <a:ext cx="1524000" cy="4572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17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DB7E9E-0B0B-4642-B59C-69DA838C42FD}"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p:cNvSpPr>
            <a:spLocks noGrp="1"/>
          </p:cNvSpPr>
          <p:nvPr>
            <p:ph type="title"/>
          </p:nvPr>
        </p:nvSpPr>
        <p:spPr/>
        <p:txBody>
          <a:bodyPr/>
          <a:lstStyle/>
          <a:p>
            <a:r>
              <a:rPr lang="en-US" dirty="0"/>
              <a:t>What Would You Expect from a Trusted Path?</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28761" r="28549"/>
          <a:stretch/>
        </p:blipFill>
        <p:spPr>
          <a:xfrm>
            <a:off x="1445419" y="2362200"/>
            <a:ext cx="1166624" cy="2732749"/>
          </a:xfrm>
          <a:prstGeom prst="rect">
            <a:avLst/>
          </a:prstGeom>
        </p:spPr>
      </p:pic>
      <p:sp>
        <p:nvSpPr>
          <p:cNvPr id="24" name="Rounded Rectangular Callout 23"/>
          <p:cNvSpPr/>
          <p:nvPr/>
        </p:nvSpPr>
        <p:spPr>
          <a:xfrm>
            <a:off x="3314204" y="2057400"/>
            <a:ext cx="8663781" cy="3505200"/>
          </a:xfrm>
          <a:prstGeom prst="wedgeRoundRectCallout">
            <a:avLst>
              <a:gd name="adj1" fmla="val -59557"/>
              <a:gd name="adj2" fmla="val -33036"/>
              <a:gd name="adj3" fmla="val 16667"/>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Content Placeholder 1"/>
          <p:cNvSpPr>
            <a:spLocks noGrp="1"/>
          </p:cNvSpPr>
          <p:nvPr>
            <p:ph idx="1"/>
          </p:nvPr>
        </p:nvSpPr>
        <p:spPr>
          <a:xfrm>
            <a:off x="3700194" y="2514600"/>
            <a:ext cx="8077200" cy="2895600"/>
          </a:xfrm>
        </p:spPr>
        <p:txBody>
          <a:bodyPr/>
          <a:lstStyle/>
          <a:p>
            <a:r>
              <a:rPr lang="en-US" dirty="0">
                <a:solidFill>
                  <a:srgbClr val="FF0000"/>
                </a:solidFill>
              </a:rPr>
              <a:t>All my inputs must reach the specified endpoint unmodified (and possibly hidden)</a:t>
            </a:r>
          </a:p>
          <a:p>
            <a:endParaRPr lang="en-US" dirty="0">
              <a:solidFill>
                <a:srgbClr val="FF0000"/>
              </a:solidFill>
            </a:endParaRPr>
          </a:p>
          <a:p>
            <a:endParaRPr lang="en-US" dirty="0">
              <a:solidFill>
                <a:srgbClr val="FF0000"/>
              </a:solidFill>
            </a:endParaRPr>
          </a:p>
          <a:p>
            <a:r>
              <a:rPr lang="en-US" dirty="0">
                <a:solidFill>
                  <a:srgbClr val="FF0000"/>
                </a:solidFill>
              </a:rPr>
              <a:t>All the outputs </a:t>
            </a:r>
            <a:r>
              <a:rPr lang="en-US" dirty="0" smtClean="0">
                <a:solidFill>
                  <a:srgbClr val="FF0000"/>
                </a:solidFill>
              </a:rPr>
              <a:t>that I </a:t>
            </a:r>
            <a:r>
              <a:rPr lang="en-US" dirty="0">
                <a:solidFill>
                  <a:srgbClr val="FF0000"/>
                </a:solidFill>
              </a:rPr>
              <a:t>see must be originated from the specified </a:t>
            </a:r>
            <a:r>
              <a:rPr lang="en-US" dirty="0" smtClean="0">
                <a:solidFill>
                  <a:srgbClr val="FF0000"/>
                </a:solidFill>
              </a:rPr>
              <a:t>sender, </a:t>
            </a:r>
            <a:r>
              <a:rPr lang="en-US" dirty="0">
                <a:solidFill>
                  <a:srgbClr val="FF0000"/>
                </a:solidFill>
              </a:rPr>
              <a:t>unmodified </a:t>
            </a:r>
            <a:r>
              <a:rPr lang="en-US" dirty="0" smtClean="0">
                <a:solidFill>
                  <a:srgbClr val="FF0000"/>
                </a:solidFill>
              </a:rPr>
              <a:t>(and possibly </a:t>
            </a:r>
            <a:r>
              <a:rPr lang="en-US" dirty="0">
                <a:solidFill>
                  <a:srgbClr val="FF0000"/>
                </a:solidFill>
              </a:rPr>
              <a:t>hidden)</a:t>
            </a:r>
          </a:p>
        </p:txBody>
      </p:sp>
    </p:spTree>
    <p:extLst>
      <p:ext uri="{BB962C8B-B14F-4D97-AF65-F5344CB8AC3E}">
        <p14:creationId xmlns:p14="http://schemas.microsoft.com/office/powerpoint/2010/main" val="333457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3" end="3"/>
                                            </p:txEl>
                                          </p:spTgt>
                                        </p:tgtEl>
                                        <p:attrNameLst>
                                          <p:attrName>style.visibility</p:attrName>
                                        </p:attrNameLst>
                                      </p:cBhvr>
                                      <p:to>
                                        <p:strVal val="visible"/>
                                      </p:to>
                                    </p:set>
                                    <p:animEffect transition="in" filter="fade">
                                      <p:cBhvr>
                                        <p:cTn id="1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a:p>
            <a:r>
              <a:rPr lang="en-US" dirty="0" smtClean="0"/>
              <a:t>How to determine when to engage?</a:t>
            </a:r>
          </a:p>
          <a:p>
            <a:pPr lvl="1"/>
            <a:r>
              <a:rPr lang="en-US" dirty="0" smtClean="0"/>
              <a:t>Track pointer</a:t>
            </a:r>
          </a:p>
          <a:p>
            <a:pPr lvl="1"/>
            <a:r>
              <a:rPr lang="en-US" dirty="0" smtClean="0"/>
              <a:t>Mouse movement on the overlay</a:t>
            </a:r>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339875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animEffect transition="in" filter="fade">
                                      <p:cBhvr>
                                        <p:cTn id="1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11112"/>
            <a:ext cx="11537950" cy="972000"/>
          </a:xfrm>
        </p:spPr>
        <p:txBody>
          <a:bodyPr/>
          <a:lstStyle/>
          <a:p>
            <a:r>
              <a:rPr lang="en-US" dirty="0" smtClean="0"/>
              <a:t>Tracking Mouse Pointer</a:t>
            </a:r>
            <a:endParaRPr lang="en-US" dirty="0"/>
          </a:p>
        </p:txBody>
      </p:sp>
      <p:sp>
        <p:nvSpPr>
          <p:cNvPr id="63" name="Freeform 62"/>
          <p:cNvSpPr/>
          <p:nvPr/>
        </p:nvSpPr>
        <p:spPr>
          <a:xfrm>
            <a:off x="6811841"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4" name="Freeform 63"/>
          <p:cNvSpPr/>
          <p:nvPr/>
        </p:nvSpPr>
        <p:spPr>
          <a:xfrm>
            <a:off x="1334602"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5" name="Rectangle 64"/>
          <p:cNvSpPr/>
          <p:nvPr/>
        </p:nvSpPr>
        <p:spPr>
          <a:xfrm>
            <a:off x="10096380" y="5088808"/>
            <a:ext cx="592758"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66" name="Rounded Rectangle 65"/>
          <p:cNvSpPr/>
          <p:nvPr/>
        </p:nvSpPr>
        <p:spPr>
          <a:xfrm>
            <a:off x="1039834"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7" name="Oval 66"/>
          <p:cNvSpPr/>
          <p:nvPr/>
        </p:nvSpPr>
        <p:spPr>
          <a:xfrm>
            <a:off x="1274784" y="176044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8" name="Oval 67"/>
          <p:cNvSpPr/>
          <p:nvPr/>
        </p:nvSpPr>
        <p:spPr>
          <a:xfrm>
            <a:off x="1279547" y="22620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Oval 68"/>
          <p:cNvSpPr/>
          <p:nvPr/>
        </p:nvSpPr>
        <p:spPr>
          <a:xfrm>
            <a:off x="1341460" y="27319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0" name="Oval 69"/>
          <p:cNvSpPr/>
          <p:nvPr/>
        </p:nvSpPr>
        <p:spPr>
          <a:xfrm>
            <a:off x="1679598" y="33796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1" name="Oval 70"/>
          <p:cNvSpPr/>
          <p:nvPr/>
        </p:nvSpPr>
        <p:spPr>
          <a:xfrm>
            <a:off x="2451123" y="3755930"/>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2" name="Oval 71"/>
          <p:cNvSpPr/>
          <p:nvPr/>
        </p:nvSpPr>
        <p:spPr>
          <a:xfrm>
            <a:off x="3151209" y="3951192"/>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3" name="Oval 72"/>
          <p:cNvSpPr/>
          <p:nvPr/>
        </p:nvSpPr>
        <p:spPr>
          <a:xfrm>
            <a:off x="3951309" y="4151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4" name="Oval 73"/>
          <p:cNvSpPr/>
          <p:nvPr/>
        </p:nvSpPr>
        <p:spPr>
          <a:xfrm>
            <a:off x="4651396" y="4532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5" name="Oval 74"/>
          <p:cNvSpPr/>
          <p:nvPr/>
        </p:nvSpPr>
        <p:spPr>
          <a:xfrm>
            <a:off x="4859981" y="512276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6" name="Rounded Rectangle 75"/>
          <p:cNvSpPr/>
          <p:nvPr/>
        </p:nvSpPr>
        <p:spPr>
          <a:xfrm>
            <a:off x="6517073"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543" y="1734182"/>
            <a:ext cx="172311" cy="172311"/>
          </a:xfrm>
          <a:prstGeom prst="rect">
            <a:avLst/>
          </a:prstGeom>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0688" y="2233087"/>
            <a:ext cx="172311" cy="172311"/>
          </a:xfrm>
          <a:prstGeom prst="rect">
            <a:avLst/>
          </a:prstGeom>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5005" y="2702987"/>
            <a:ext cx="172311" cy="172311"/>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8380" y="3350687"/>
            <a:ext cx="172311" cy="172311"/>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8448" y="3922186"/>
            <a:ext cx="172311" cy="172311"/>
          </a:xfrm>
          <a:prstGeom prst="rect">
            <a:avLst/>
          </a:prstGeom>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2011" y="3726924"/>
            <a:ext cx="172311" cy="172311"/>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6022" y="4503210"/>
            <a:ext cx="172311" cy="172311"/>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9098" y="4093206"/>
            <a:ext cx="172311" cy="172311"/>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8630" y="5093761"/>
            <a:ext cx="172311" cy="172311"/>
          </a:xfrm>
          <a:prstGeom prst="rect">
            <a:avLst/>
          </a:prstGeom>
        </p:spPr>
      </p:pic>
      <mc:AlternateContent xmlns:mc="http://schemas.openxmlformats.org/markup-compatibility/2006" xmlns:a14="http://schemas.microsoft.com/office/drawing/2010/main">
        <mc:Choice Requires="a14">
          <p:sp>
            <p:nvSpPr>
              <p:cNvPr id="86" name="TextBox 85"/>
              <p:cNvSpPr txBox="1"/>
              <p:nvPr/>
            </p:nvSpPr>
            <p:spPr>
              <a:xfrm>
                <a:off x="1468382" y="1653693"/>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1468382" y="1653693"/>
                <a:ext cx="779892" cy="276999"/>
              </a:xfrm>
              <a:prstGeom prst="rect">
                <a:avLst/>
              </a:prstGeom>
              <a:blipFill>
                <a:blip r:embed="rId3"/>
                <a:stretch>
                  <a:fillRect l="-10156" t="-2174" r="-1093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1468382" y="2180742"/>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468382" y="2180742"/>
                <a:ext cx="790536" cy="276999"/>
              </a:xfrm>
              <a:prstGeom prst="rect">
                <a:avLst/>
              </a:prstGeom>
              <a:blipFill>
                <a:blip r:embed="rId4"/>
                <a:stretch>
                  <a:fillRect l="-10000" t="-4444" r="-1076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833056" y="5041416"/>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3833056" y="5041416"/>
                <a:ext cx="804644" cy="276999"/>
              </a:xfrm>
              <a:prstGeom prst="rect">
                <a:avLst/>
              </a:prstGeom>
              <a:blipFill>
                <a:blip r:embed="rId5"/>
                <a:stretch>
                  <a:fillRect l="-9848" t="-2222" r="-10606" b="-35556"/>
                </a:stretch>
              </a:blipFill>
            </p:spPr>
            <p:txBody>
              <a:bodyPr/>
              <a:lstStyle/>
              <a:p>
                <a:r>
                  <a:rPr lang="en-US">
                    <a:noFill/>
                  </a:rPr>
                  <a:t> </a:t>
                </a:r>
              </a:p>
            </p:txBody>
          </p:sp>
        </mc:Fallback>
      </mc:AlternateContent>
      <p:sp>
        <p:nvSpPr>
          <p:cNvPr id="89" name="Rectangle 88"/>
          <p:cNvSpPr/>
          <p:nvPr/>
        </p:nvSpPr>
        <p:spPr>
          <a:xfrm>
            <a:off x="6689860" y="170553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0" name="Rectangle 89"/>
          <p:cNvSpPr/>
          <p:nvPr/>
        </p:nvSpPr>
        <p:spPr>
          <a:xfrm>
            <a:off x="6725863" y="218051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1" name="Rectangle 90"/>
          <p:cNvSpPr/>
          <p:nvPr/>
        </p:nvSpPr>
        <p:spPr>
          <a:xfrm>
            <a:off x="6763187" y="264864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2" name="Rectangle 91"/>
          <p:cNvSpPr/>
          <p:nvPr/>
        </p:nvSpPr>
        <p:spPr>
          <a:xfrm>
            <a:off x="7103555" y="3315862"/>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3" name="Rectangle 92"/>
          <p:cNvSpPr/>
          <p:nvPr/>
        </p:nvSpPr>
        <p:spPr>
          <a:xfrm>
            <a:off x="7797186" y="3680227"/>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4" name="Rectangle 93"/>
          <p:cNvSpPr/>
          <p:nvPr/>
        </p:nvSpPr>
        <p:spPr>
          <a:xfrm>
            <a:off x="8593623" y="3870230"/>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5" name="Rectangle 94"/>
          <p:cNvSpPr/>
          <p:nvPr/>
        </p:nvSpPr>
        <p:spPr>
          <a:xfrm>
            <a:off x="9304273" y="4058381"/>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6" name="Rectangle 95"/>
          <p:cNvSpPr/>
          <p:nvPr/>
        </p:nvSpPr>
        <p:spPr>
          <a:xfrm>
            <a:off x="10074717" y="446838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7" name="Rectangle 96"/>
          <p:cNvSpPr/>
          <p:nvPr/>
        </p:nvSpPr>
        <p:spPr>
          <a:xfrm>
            <a:off x="10280226" y="504141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8" name="TextBox 97"/>
              <p:cNvSpPr txBox="1"/>
              <p:nvPr/>
            </p:nvSpPr>
            <p:spPr>
              <a:xfrm>
                <a:off x="7052119" y="1705536"/>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7052119" y="1705536"/>
                <a:ext cx="779892" cy="276999"/>
              </a:xfrm>
              <a:prstGeom prst="rect">
                <a:avLst/>
              </a:prstGeom>
              <a:blipFill>
                <a:blip r:embed="rId6"/>
                <a:stretch>
                  <a:fillRect l="-10156" t="-2222" r="-1093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7079097" y="2123593"/>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7079097" y="2123593"/>
                <a:ext cx="790536" cy="276999"/>
              </a:xfrm>
              <a:prstGeom prst="rect">
                <a:avLst/>
              </a:prstGeom>
              <a:blipFill>
                <a:blip r:embed="rId7"/>
                <a:stretch>
                  <a:fillRect l="-10000" t="-2174" r="-1076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9316352" y="5023895"/>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9316352" y="5023895"/>
                <a:ext cx="804644" cy="276999"/>
              </a:xfrm>
              <a:prstGeom prst="rect">
                <a:avLst/>
              </a:prstGeom>
              <a:blipFill>
                <a:blip r:embed="rId8"/>
                <a:stretch>
                  <a:fillRect l="-9848" t="-2174" r="-10606" b="-32609"/>
                </a:stretch>
              </a:blipFill>
            </p:spPr>
            <p:txBody>
              <a:bodyPr/>
              <a:lstStyle/>
              <a:p>
                <a:r>
                  <a:rPr lang="en-US">
                    <a:noFill/>
                  </a:rPr>
                  <a:t> </a:t>
                </a:r>
              </a:p>
            </p:txBody>
          </p:sp>
        </mc:Fallback>
      </mc:AlternateContent>
      <p:sp>
        <p:nvSpPr>
          <p:cNvPr id="101" name="Rectangle 100"/>
          <p:cNvSpPr/>
          <p:nvPr/>
        </p:nvSpPr>
        <p:spPr>
          <a:xfrm>
            <a:off x="1486813" y="5710535"/>
            <a:ext cx="3172792" cy="461665"/>
          </a:xfrm>
          <a:prstGeom prst="rect">
            <a:avLst/>
          </a:prstGeom>
        </p:spPr>
        <p:txBody>
          <a:bodyPr wrap="none">
            <a:spAutoFit/>
          </a:bodyPr>
          <a:lstStyle/>
          <a:p>
            <a:r>
              <a:rPr lang="en-US" sz="2400" dirty="0" smtClean="0">
                <a:solidFill>
                  <a:prstClr val="black"/>
                </a:solidFill>
                <a:latin typeface="Calibri" panose="020F0502020204030204"/>
              </a:rPr>
              <a:t>IOHub side mouse trace</a:t>
            </a:r>
            <a:endParaRPr lang="en-US" sz="2400" dirty="0">
              <a:solidFill>
                <a:prstClr val="black"/>
              </a:solidFill>
              <a:latin typeface="Calibri" panose="020F0502020204030204"/>
            </a:endParaRPr>
          </a:p>
        </p:txBody>
      </p:sp>
      <p:sp>
        <p:nvSpPr>
          <p:cNvPr id="102" name="Rectangle 101"/>
          <p:cNvSpPr/>
          <p:nvPr/>
        </p:nvSpPr>
        <p:spPr>
          <a:xfrm>
            <a:off x="6382585" y="5710535"/>
            <a:ext cx="4664034" cy="461665"/>
          </a:xfrm>
          <a:prstGeom prst="rect">
            <a:avLst/>
          </a:prstGeom>
        </p:spPr>
        <p:txBody>
          <a:bodyPr wrap="none">
            <a:spAutoFit/>
          </a:bodyPr>
          <a:lstStyle/>
          <a:p>
            <a:r>
              <a:rPr lang="en-US" sz="2400" dirty="0" smtClean="0">
                <a:solidFill>
                  <a:prstClr val="black"/>
                </a:solidFill>
                <a:latin typeface="Calibri" panose="020F0502020204030204"/>
              </a:rPr>
              <a:t>Incoming frames + mouse detection</a:t>
            </a:r>
            <a:endParaRPr lang="en-US" sz="2400" dirty="0">
              <a:solidFill>
                <a:prstClr val="black"/>
              </a:solidFill>
              <a:latin typeface="Calibri" panose="020F0502020204030204"/>
            </a:endParaRPr>
          </a:p>
        </p:txBody>
      </p:sp>
      <p:cxnSp>
        <p:nvCxnSpPr>
          <p:cNvPr id="105" name="Curved Connector 104"/>
          <p:cNvCxnSpPr>
            <a:stCxn id="86" idx="3"/>
            <a:endCxn id="87" idx="3"/>
          </p:cNvCxnSpPr>
          <p:nvPr/>
        </p:nvCxnSpPr>
        <p:spPr>
          <a:xfrm>
            <a:off x="2248274" y="1792193"/>
            <a:ext cx="10644" cy="527049"/>
          </a:xfrm>
          <a:prstGeom prst="curvedConnector3">
            <a:avLst>
              <a:gd name="adj1" fmla="val 2537909"/>
            </a:avLst>
          </a:prstGeom>
          <a:noFill/>
          <a:ln w="19050" cap="flat" cmpd="sng" algn="ctr">
            <a:solidFill>
              <a:srgbClr val="FF0000"/>
            </a:solidFill>
            <a:prstDash val="solid"/>
            <a:miter lim="800000"/>
            <a:headEnd type="none" w="med" len="med"/>
            <a:tailEnd type="triangle" w="med" len="med"/>
          </a:ln>
          <a:effectLst/>
        </p:spPr>
      </p:cxnSp>
      <mc:AlternateContent xmlns:mc="http://schemas.openxmlformats.org/markup-compatibility/2006" xmlns:a14="http://schemas.microsoft.com/office/drawing/2010/main">
        <mc:Choice Requires="a14">
          <p:sp>
            <p:nvSpPr>
              <p:cNvPr id="106" name="TextBox 105"/>
              <p:cNvSpPr txBox="1"/>
              <p:nvPr/>
            </p:nvSpPr>
            <p:spPr>
              <a:xfrm>
                <a:off x="2617437" y="1778931"/>
                <a:ext cx="2594462"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1" i="1" smtClean="0">
                              <a:solidFill>
                                <a:prstClr val="black"/>
                              </a:solidFill>
                              <a:latin typeface="Cambria Math" panose="02040503050406030204" pitchFamily="18" charset="0"/>
                            </a:rPr>
                          </m:ctrlPr>
                        </m:dPr>
                        <m:e>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𝒙</m:t>
                          </m:r>
                          <m:r>
                            <a:rPr lang="en-US" b="1" i="1" smtClean="0">
                              <a:solidFill>
                                <a:prstClr val="black"/>
                              </a:solidFill>
                              <a:latin typeface="Cambria Math" panose="02040503050406030204" pitchFamily="18" charset="0"/>
                            </a:rPr>
                            <m:t>, </m:t>
                          </m:r>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𝒚</m:t>
                          </m:r>
                        </m:e>
                      </m:d>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 </m:t>
                      </m:r>
                      <m:r>
                        <a:rPr lang="en-US" b="0"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617437" y="1778931"/>
                <a:ext cx="2594462" cy="547650"/>
              </a:xfrm>
              <a:prstGeom prst="rect">
                <a:avLst/>
              </a:prstGeom>
              <a:blipFill>
                <a:blip r:embed="rId9"/>
                <a:stretch>
                  <a:fillRect l="-1174" r="-3756" b="-16667"/>
                </a:stretch>
              </a:blipFill>
            </p:spPr>
            <p:txBody>
              <a:bodyPr/>
              <a:lstStyle/>
              <a:p>
                <a:r>
                  <a:rPr lang="en-US">
                    <a:noFill/>
                  </a:rPr>
                  <a:t> </a:t>
                </a:r>
              </a:p>
            </p:txBody>
          </p:sp>
        </mc:Fallback>
      </mc:AlternateContent>
      <p:sp>
        <p:nvSpPr>
          <p:cNvPr id="107" name="Rectangle 106"/>
          <p:cNvSpPr/>
          <p:nvPr/>
        </p:nvSpPr>
        <p:spPr>
          <a:xfrm>
            <a:off x="3915614"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p:sp>
        <p:nvSpPr>
          <p:cNvPr id="108" name="Rectangle 107"/>
          <p:cNvSpPr/>
          <p:nvPr/>
        </p:nvSpPr>
        <p:spPr>
          <a:xfrm>
            <a:off x="9410737"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10" name="Rectangle 109"/>
              <p:cNvSpPr/>
              <p:nvPr/>
            </p:nvSpPr>
            <p:spPr>
              <a:xfrm>
                <a:off x="912019"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0" name="Rectangle 109"/>
              <p:cNvSpPr>
                <a:spLocks noRot="1" noChangeAspect="1" noMove="1" noResize="1" noEditPoints="1" noAdjustHandles="1" noChangeArrowheads="1" noChangeShapeType="1" noTextEdit="1"/>
              </p:cNvSpPr>
              <p:nvPr/>
            </p:nvSpPr>
            <p:spPr>
              <a:xfrm>
                <a:off x="912019" y="1598272"/>
                <a:ext cx="258452" cy="369332"/>
              </a:xfrm>
              <a:prstGeom prst="rect">
                <a:avLst/>
              </a:prstGeom>
              <a:blipFill>
                <a:blip r:embed="rId10"/>
                <a:stretch>
                  <a:fillRect r="-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p:cNvSpPr/>
              <p:nvPr/>
            </p:nvSpPr>
            <p:spPr>
              <a:xfrm>
                <a:off x="912019"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1" name="Rectangle 110"/>
              <p:cNvSpPr>
                <a:spLocks noRot="1" noChangeAspect="1" noMove="1" noResize="1" noEditPoints="1" noAdjustHandles="1" noChangeArrowheads="1" noChangeShapeType="1" noTextEdit="1"/>
              </p:cNvSpPr>
              <p:nvPr/>
            </p:nvSpPr>
            <p:spPr>
              <a:xfrm>
                <a:off x="912019" y="2121448"/>
                <a:ext cx="258452" cy="369332"/>
              </a:xfrm>
              <a:prstGeom prst="rect">
                <a:avLst/>
              </a:prstGeom>
              <a:blipFill>
                <a:blip r:embed="rId11"/>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912019"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2" name="Rectangle 111"/>
              <p:cNvSpPr>
                <a:spLocks noRot="1" noChangeAspect="1" noMove="1" noResize="1" noEditPoints="1" noAdjustHandles="1" noChangeArrowheads="1" noChangeShapeType="1" noTextEdit="1"/>
              </p:cNvSpPr>
              <p:nvPr/>
            </p:nvSpPr>
            <p:spPr>
              <a:xfrm>
                <a:off x="912019" y="4867735"/>
                <a:ext cx="258452" cy="369332"/>
              </a:xfrm>
              <a:prstGeom prst="rect">
                <a:avLst/>
              </a:prstGeom>
              <a:blipFill>
                <a:blip r:embed="rId12"/>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p:cNvSpPr/>
              <p:nvPr/>
            </p:nvSpPr>
            <p:spPr>
              <a:xfrm>
                <a:off x="6358088"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5" name="Rectangle 114"/>
              <p:cNvSpPr>
                <a:spLocks noRot="1" noChangeAspect="1" noMove="1" noResize="1" noEditPoints="1" noAdjustHandles="1" noChangeArrowheads="1" noChangeShapeType="1" noTextEdit="1"/>
              </p:cNvSpPr>
              <p:nvPr/>
            </p:nvSpPr>
            <p:spPr>
              <a:xfrm>
                <a:off x="6358088" y="1598272"/>
                <a:ext cx="258452" cy="369332"/>
              </a:xfrm>
              <a:prstGeom prst="rect">
                <a:avLst/>
              </a:prstGeom>
              <a:blipFill>
                <a:blip r:embed="rId14"/>
                <a:stretch>
                  <a:fillRect l="-7143" r="-28571"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6358088"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6" name="Rectangle 115"/>
              <p:cNvSpPr>
                <a:spLocks noRot="1" noChangeAspect="1" noMove="1" noResize="1" noEditPoints="1" noAdjustHandles="1" noChangeArrowheads="1" noChangeShapeType="1" noTextEdit="1"/>
              </p:cNvSpPr>
              <p:nvPr/>
            </p:nvSpPr>
            <p:spPr>
              <a:xfrm>
                <a:off x="6358088" y="2121448"/>
                <a:ext cx="258452" cy="369332"/>
              </a:xfrm>
              <a:prstGeom prst="rect">
                <a:avLst/>
              </a:prstGeom>
              <a:blipFill>
                <a:blip r:embed="rId15"/>
                <a:stretch>
                  <a:fillRect l="-7143" r="-309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6358088"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7" name="Rectangle 116"/>
              <p:cNvSpPr>
                <a:spLocks noRot="1" noChangeAspect="1" noMove="1" noResize="1" noEditPoints="1" noAdjustHandles="1" noChangeArrowheads="1" noChangeShapeType="1" noTextEdit="1"/>
              </p:cNvSpPr>
              <p:nvPr/>
            </p:nvSpPr>
            <p:spPr>
              <a:xfrm>
                <a:off x="6358088" y="4867735"/>
                <a:ext cx="258452" cy="369332"/>
              </a:xfrm>
              <a:prstGeom prst="rect">
                <a:avLst/>
              </a:prstGeom>
              <a:blipFill>
                <a:blip r:embed="rId16"/>
                <a:stretch>
                  <a:fillRect l="-7143" r="-28571" b="-13333"/>
                </a:stretch>
              </a:blipFill>
            </p:spPr>
            <p:txBody>
              <a:bodyPr/>
              <a:lstStyle/>
              <a:p>
                <a:r>
                  <a:rPr lang="en-US">
                    <a:noFill/>
                  </a:rPr>
                  <a:t> </a:t>
                </a:r>
              </a:p>
            </p:txBody>
          </p:sp>
        </mc:Fallback>
      </mc:AlternateContent>
    </p:spTree>
    <p:extLst>
      <p:ext uri="{BB962C8B-B14F-4D97-AF65-F5344CB8AC3E}">
        <p14:creationId xmlns:p14="http://schemas.microsoft.com/office/powerpoint/2010/main" val="253316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par>
                          <p:cTn id="16" fill="hold">
                            <p:stCondLst>
                              <p:cond delay="0"/>
                            </p:stCondLst>
                            <p:childTnLst>
                              <p:par>
                                <p:cTn id="17" presetID="7" presetClass="emph" presetSubtype="2" fill="hold" nodeType="afterEffect">
                                  <p:stCondLst>
                                    <p:cond delay="0"/>
                                  </p:stCondLst>
                                  <p:childTnLst>
                                    <p:animClr clrSpc="rgb" dir="cw">
                                      <p:cBhvr>
                                        <p:cTn id="18" dur="500" fill="hold"/>
                                        <p:tgtEl>
                                          <p:spTgt spid="89"/>
                                        </p:tgtEl>
                                        <p:attrNameLst>
                                          <p:attrName>stroke.color</p:attrName>
                                        </p:attrNameLst>
                                      </p:cBhvr>
                                      <p:to>
                                        <a:srgbClr val="09C90E"/>
                                      </p:to>
                                    </p:animClr>
                                    <p:set>
                                      <p:cBhvr>
                                        <p:cTn id="19" dur="500" fill="hold"/>
                                        <p:tgtEl>
                                          <p:spTgt spid="89"/>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par>
                                <p:cTn id="42" presetID="22" presetClass="entr" presetSubtype="1"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up)">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par>
                          <p:cTn id="49" fill="hold">
                            <p:stCondLst>
                              <p:cond delay="0"/>
                            </p:stCondLst>
                            <p:childTnLst>
                              <p:par>
                                <p:cTn id="50" presetID="7" presetClass="emph" presetSubtype="2" fill="hold" nodeType="afterEffect">
                                  <p:stCondLst>
                                    <p:cond delay="0"/>
                                  </p:stCondLst>
                                  <p:childTnLst>
                                    <p:animClr clrSpc="rgb" dir="cw">
                                      <p:cBhvr>
                                        <p:cTn id="51" dur="500" fill="hold"/>
                                        <p:tgtEl>
                                          <p:spTgt spid="90"/>
                                        </p:tgtEl>
                                        <p:attrNameLst>
                                          <p:attrName>stroke.color</p:attrName>
                                        </p:attrNameLst>
                                      </p:cBhvr>
                                      <p:to>
                                        <a:srgbClr val="18F307"/>
                                      </p:to>
                                    </p:animClr>
                                    <p:set>
                                      <p:cBhvr>
                                        <p:cTn id="52" dur="500" fill="hold"/>
                                        <p:tgtEl>
                                          <p:spTgt spid="90"/>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par>
                          <p:cTn id="61" fill="hold">
                            <p:stCondLst>
                              <p:cond delay="0"/>
                            </p:stCondLst>
                            <p:childTnLst>
                              <p:par>
                                <p:cTn id="62" presetID="7" presetClass="emph" presetSubtype="2" fill="hold" nodeType="afterEffect">
                                  <p:stCondLst>
                                    <p:cond delay="0"/>
                                  </p:stCondLst>
                                  <p:childTnLst>
                                    <p:animClr clrSpc="rgb" dir="cw">
                                      <p:cBhvr>
                                        <p:cTn id="63" dur="500" fill="hold"/>
                                        <p:tgtEl>
                                          <p:spTgt spid="91"/>
                                        </p:tgtEl>
                                        <p:attrNameLst>
                                          <p:attrName>stroke.color</p:attrName>
                                        </p:attrNameLst>
                                      </p:cBhvr>
                                      <p:to>
                                        <a:srgbClr val="18F307"/>
                                      </p:to>
                                    </p:animClr>
                                    <p:set>
                                      <p:cBhvr>
                                        <p:cTn id="64" dur="500" fill="hold"/>
                                        <p:tgtEl>
                                          <p:spTgt spid="91"/>
                                        </p:tgtEl>
                                        <p:attrNameLst>
                                          <p:attrName>stroke.on</p:attrName>
                                        </p:attrNameLst>
                                      </p:cBhvr>
                                      <p:to>
                                        <p:strVal val="tru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childTnLst>
                          </p:cTn>
                        </p:par>
                        <p:par>
                          <p:cTn id="72" fill="hold">
                            <p:stCondLst>
                              <p:cond delay="500"/>
                            </p:stCondLst>
                            <p:childTnLst>
                              <p:par>
                                <p:cTn id="73" presetID="7" presetClass="emph" presetSubtype="2" fill="hold" nodeType="afterEffect">
                                  <p:stCondLst>
                                    <p:cond delay="0"/>
                                  </p:stCondLst>
                                  <p:childTnLst>
                                    <p:animClr clrSpc="rgb" dir="cw">
                                      <p:cBhvr>
                                        <p:cTn id="74" dur="500" fill="hold"/>
                                        <p:tgtEl>
                                          <p:spTgt spid="92"/>
                                        </p:tgtEl>
                                        <p:attrNameLst>
                                          <p:attrName>stroke.color</p:attrName>
                                        </p:attrNameLst>
                                      </p:cBhvr>
                                      <p:to>
                                        <a:srgbClr val="18F307"/>
                                      </p:to>
                                    </p:animClr>
                                    <p:set>
                                      <p:cBhvr>
                                        <p:cTn id="75" dur="500" fill="hold"/>
                                        <p:tgtEl>
                                          <p:spTgt spid="92"/>
                                        </p:tgtEl>
                                        <p:attrNameLst>
                                          <p:attrName>stroke.on</p:attrName>
                                        </p:attrNameLst>
                                      </p:cBhvr>
                                      <p:to>
                                        <p:strVal val="true"/>
                                      </p:to>
                                    </p:set>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par>
                          <p:cTn id="83" fill="hold">
                            <p:stCondLst>
                              <p:cond delay="1000"/>
                            </p:stCondLst>
                            <p:childTnLst>
                              <p:par>
                                <p:cTn id="84" presetID="7" presetClass="emph" presetSubtype="2" fill="hold" nodeType="afterEffect">
                                  <p:stCondLst>
                                    <p:cond delay="0"/>
                                  </p:stCondLst>
                                  <p:childTnLst>
                                    <p:animClr clrSpc="rgb" dir="cw">
                                      <p:cBhvr>
                                        <p:cTn id="85" dur="500" fill="hold"/>
                                        <p:tgtEl>
                                          <p:spTgt spid="93"/>
                                        </p:tgtEl>
                                        <p:attrNameLst>
                                          <p:attrName>stroke.color</p:attrName>
                                        </p:attrNameLst>
                                      </p:cBhvr>
                                      <p:to>
                                        <a:srgbClr val="18F307"/>
                                      </p:to>
                                    </p:animClr>
                                    <p:set>
                                      <p:cBhvr>
                                        <p:cTn id="86" dur="500" fill="hold"/>
                                        <p:tgtEl>
                                          <p:spTgt spid="93"/>
                                        </p:tgtEl>
                                        <p:attrNameLst>
                                          <p:attrName>stroke.on</p:attrName>
                                        </p:attrNameLst>
                                      </p:cBhvr>
                                      <p:to>
                                        <p:strVal val="true"/>
                                      </p:to>
                                    </p:set>
                                  </p:childTnLst>
                                </p:cTn>
                              </p:par>
                            </p:childTnLst>
                          </p:cTn>
                        </p:par>
                        <p:par>
                          <p:cTn id="87" fill="hold">
                            <p:stCondLst>
                              <p:cond delay="1500"/>
                            </p:stCondLst>
                            <p:childTnLst>
                              <p:par>
                                <p:cTn id="88" presetID="1" presetClass="entr" presetSubtype="0"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childTnLst>
                          </p:cTn>
                        </p:par>
                        <p:par>
                          <p:cTn id="94" fill="hold">
                            <p:stCondLst>
                              <p:cond delay="1500"/>
                            </p:stCondLst>
                            <p:childTnLst>
                              <p:par>
                                <p:cTn id="95" presetID="7" presetClass="emph" presetSubtype="2" fill="hold" nodeType="afterEffect">
                                  <p:stCondLst>
                                    <p:cond delay="0"/>
                                  </p:stCondLst>
                                  <p:childTnLst>
                                    <p:animClr clrSpc="rgb" dir="cw">
                                      <p:cBhvr>
                                        <p:cTn id="96" dur="500" fill="hold"/>
                                        <p:tgtEl>
                                          <p:spTgt spid="94"/>
                                        </p:tgtEl>
                                        <p:attrNameLst>
                                          <p:attrName>stroke.color</p:attrName>
                                        </p:attrNameLst>
                                      </p:cBhvr>
                                      <p:to>
                                        <a:srgbClr val="18F307"/>
                                      </p:to>
                                    </p:animClr>
                                    <p:set>
                                      <p:cBhvr>
                                        <p:cTn id="97" dur="500" fill="hold"/>
                                        <p:tgtEl>
                                          <p:spTgt spid="94"/>
                                        </p:tgtEl>
                                        <p:attrNameLst>
                                          <p:attrName>stroke.on</p:attrName>
                                        </p:attrNameLst>
                                      </p:cBhvr>
                                      <p:to>
                                        <p:strVal val="true"/>
                                      </p:to>
                                    </p:set>
                                  </p:childTnLst>
                                </p:cTn>
                              </p:par>
                            </p:childTnLst>
                          </p:cTn>
                        </p:par>
                        <p:par>
                          <p:cTn id="98" fill="hold">
                            <p:stCondLst>
                              <p:cond delay="2000"/>
                            </p:stCondLst>
                            <p:childTnLst>
                              <p:par>
                                <p:cTn id="99" presetID="1" presetClass="entr" presetSubtype="0" fill="hold" grpId="0" nodeType="after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par>
                          <p:cTn id="105" fill="hold">
                            <p:stCondLst>
                              <p:cond delay="2000"/>
                            </p:stCondLst>
                            <p:childTnLst>
                              <p:par>
                                <p:cTn id="106" presetID="7" presetClass="emph" presetSubtype="2" fill="hold" nodeType="afterEffect">
                                  <p:stCondLst>
                                    <p:cond delay="0"/>
                                  </p:stCondLst>
                                  <p:childTnLst>
                                    <p:animClr clrSpc="rgb" dir="cw">
                                      <p:cBhvr>
                                        <p:cTn id="107" dur="500" fill="hold"/>
                                        <p:tgtEl>
                                          <p:spTgt spid="95"/>
                                        </p:tgtEl>
                                        <p:attrNameLst>
                                          <p:attrName>stroke.color</p:attrName>
                                        </p:attrNameLst>
                                      </p:cBhvr>
                                      <p:to>
                                        <a:srgbClr val="18F307"/>
                                      </p:to>
                                    </p:animClr>
                                    <p:set>
                                      <p:cBhvr>
                                        <p:cTn id="108" dur="500" fill="hold"/>
                                        <p:tgtEl>
                                          <p:spTgt spid="95"/>
                                        </p:tgtEl>
                                        <p:attrNameLst>
                                          <p:attrName>stroke.on</p:attrName>
                                        </p:attrNameLst>
                                      </p:cBhvr>
                                      <p:to>
                                        <p:strVal val="true"/>
                                      </p:to>
                                    </p:set>
                                  </p:childTnLst>
                                </p:cTn>
                              </p:par>
                            </p:childTnLst>
                          </p:cTn>
                        </p:par>
                        <p:par>
                          <p:cTn id="109" fill="hold">
                            <p:stCondLst>
                              <p:cond delay="2500"/>
                            </p:stCondLst>
                            <p:childTnLst>
                              <p:par>
                                <p:cTn id="110" presetID="1" presetClass="entr" presetSubtype="0" fill="hold" grpId="0" nodeType="afterEffect">
                                  <p:stCondLst>
                                    <p:cond delay="0"/>
                                  </p:stCondLst>
                                  <p:childTnLst>
                                    <p:set>
                                      <p:cBhvr>
                                        <p:cTn id="111" dur="1" fill="hold">
                                          <p:stCondLst>
                                            <p:cond delay="0"/>
                                          </p:stCondLst>
                                        </p:cTn>
                                        <p:tgtEl>
                                          <p:spTgt spid="7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childTnLst>
                          </p:cTn>
                        </p:par>
                        <p:par>
                          <p:cTn id="116" fill="hold">
                            <p:stCondLst>
                              <p:cond delay="2500"/>
                            </p:stCondLst>
                            <p:childTnLst>
                              <p:par>
                                <p:cTn id="117" presetID="7" presetClass="emph" presetSubtype="2" fill="hold" nodeType="afterEffect">
                                  <p:stCondLst>
                                    <p:cond delay="0"/>
                                  </p:stCondLst>
                                  <p:childTnLst>
                                    <p:animClr clrSpc="rgb" dir="cw">
                                      <p:cBhvr>
                                        <p:cTn id="118" dur="500" fill="hold"/>
                                        <p:tgtEl>
                                          <p:spTgt spid="96"/>
                                        </p:tgtEl>
                                        <p:attrNameLst>
                                          <p:attrName>stroke.color</p:attrName>
                                        </p:attrNameLst>
                                      </p:cBhvr>
                                      <p:to>
                                        <a:srgbClr val="18F307"/>
                                      </p:to>
                                    </p:animClr>
                                    <p:set>
                                      <p:cBhvr>
                                        <p:cTn id="119" dur="500" fill="hold"/>
                                        <p:tgtEl>
                                          <p:spTgt spid="96"/>
                                        </p:tgtEl>
                                        <p:attrNameLst>
                                          <p:attrName>stroke.on</p:attrName>
                                        </p:attrNameLst>
                                      </p:cBhvr>
                                      <p:to>
                                        <p:strVal val="true"/>
                                      </p:to>
                                    </p:set>
                                  </p:childTnLst>
                                </p:cTn>
                              </p:par>
                            </p:childTnLst>
                          </p:cTn>
                        </p:par>
                        <p:par>
                          <p:cTn id="120" fill="hold">
                            <p:stCondLst>
                              <p:cond delay="3000"/>
                            </p:stCondLst>
                            <p:childTnLst>
                              <p:par>
                                <p:cTn id="121" presetID="1"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childTnLst>
                          </p:cTn>
                        </p:par>
                        <p:par>
                          <p:cTn id="127" fill="hold">
                            <p:stCondLst>
                              <p:cond delay="3000"/>
                            </p:stCondLst>
                            <p:childTnLst>
                              <p:par>
                                <p:cTn id="128" presetID="7" presetClass="emph" presetSubtype="2" fill="hold" nodeType="afterEffect">
                                  <p:stCondLst>
                                    <p:cond delay="0"/>
                                  </p:stCondLst>
                                  <p:childTnLst>
                                    <p:animClr clrSpc="rgb" dir="cw">
                                      <p:cBhvr>
                                        <p:cTn id="129" dur="500" fill="hold"/>
                                        <p:tgtEl>
                                          <p:spTgt spid="97"/>
                                        </p:tgtEl>
                                        <p:attrNameLst>
                                          <p:attrName>stroke.color</p:attrName>
                                        </p:attrNameLst>
                                      </p:cBhvr>
                                      <p:to>
                                        <a:srgbClr val="18F307"/>
                                      </p:to>
                                    </p:animClr>
                                    <p:set>
                                      <p:cBhvr>
                                        <p:cTn id="130" dur="500" fill="hold"/>
                                        <p:tgtEl>
                                          <p:spTgt spid="97"/>
                                        </p:tgtEl>
                                        <p:attrNameLst>
                                          <p:attrName>stroke.on</p:attrName>
                                        </p:attrNameLst>
                                      </p:cBhvr>
                                      <p:to>
                                        <p:strVal val="true"/>
                                      </p:to>
                                    </p:set>
                                  </p:childTnLst>
                                </p:cTn>
                              </p:par>
                              <p:par>
                                <p:cTn id="131" presetID="1" presetClass="entr" presetSubtype="0"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childTnLst>
                                </p:cTn>
                              </p:par>
                            </p:childTnLst>
                          </p:cTn>
                        </p:par>
                        <p:par>
                          <p:cTn id="133" fill="hold">
                            <p:stCondLst>
                              <p:cond delay="3500"/>
                            </p:stCondLst>
                            <p:childTnLst>
                              <p:par>
                                <p:cTn id="134" presetID="1" presetClass="entr" presetSubtype="0" fill="hold" grpId="0" nodeType="afterEffect">
                                  <p:stCondLst>
                                    <p:cond delay="0"/>
                                  </p:stCondLst>
                                  <p:childTnLst>
                                    <p:set>
                                      <p:cBhvr>
                                        <p:cTn id="135" dur="1" fill="hold">
                                          <p:stCondLst>
                                            <p:cond delay="0"/>
                                          </p:stCondLst>
                                        </p:cTn>
                                        <p:tgtEl>
                                          <p:spTgt spid="10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0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animBg="1"/>
      <p:bldP spid="75" grpId="0" animBg="1"/>
      <p:bldP spid="86" grpId="0"/>
      <p:bldP spid="87" grpId="0"/>
      <p:bldP spid="88" grpId="0"/>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99" grpId="0"/>
      <p:bldP spid="100" grpId="0"/>
      <p:bldP spid="106" grpId="0"/>
      <p:bldP spid="107" grpId="0"/>
      <p:bldP spid="108" grpId="0"/>
      <p:bldP spid="110" grpId="0" animBg="1"/>
      <p:bldP spid="111" grpId="0" animBg="1"/>
      <p:bldP spid="112" grpId="0" animBg="1"/>
      <p:bldP spid="115" grpId="0" animBg="1"/>
      <p:bldP spid="116" grpId="0" animBg="1"/>
      <p:bldP spid="1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smtClean="0"/>
              <a:t>Confidentiality</a:t>
            </a:r>
            <a:endParaRPr lang="en-US" dirty="0"/>
          </a:p>
        </p:txBody>
      </p:sp>
      <p:sp>
        <p:nvSpPr>
          <p:cNvPr id="76" name="Rectangle 75"/>
          <p:cNvSpPr/>
          <p:nvPr/>
        </p:nvSpPr>
        <p:spPr>
          <a:xfrm>
            <a:off x="4112419" y="2133600"/>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2935" y="2243542"/>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pic>
        <p:nvPicPr>
          <p:cNvPr id="94" name="Picture 93"/>
          <p:cNvPicPr>
            <a:picLocks noChangeAspect="1"/>
          </p:cNvPicPr>
          <p:nvPr/>
        </p:nvPicPr>
        <p:blipFill rotWithShape="1">
          <a:blip r:embed="rId2" cstate="print">
            <a:extLst>
              <a:ext uri="{28A0092B-C50C-407E-A947-70E740481C1C}">
                <a14:useLocalDpi xmlns:a14="http://schemas.microsoft.com/office/drawing/2010/main" val="0"/>
              </a:ext>
            </a:extLst>
          </a:blip>
          <a:srcRect l="11483" t="11144" r="10990" b="11192"/>
          <a:stretch/>
        </p:blipFill>
        <p:spPr>
          <a:xfrm>
            <a:off x="5379481" y="3574924"/>
            <a:ext cx="1993367" cy="1996832"/>
          </a:xfrm>
          <a:prstGeom prst="rect">
            <a:avLst/>
          </a:prstGeom>
        </p:spPr>
      </p:pic>
      <p:grpSp>
        <p:nvGrpSpPr>
          <p:cNvPr id="115" name="Group 114"/>
          <p:cNvGrpSpPr/>
          <p:nvPr/>
        </p:nvGrpSpPr>
        <p:grpSpPr>
          <a:xfrm>
            <a:off x="4674131" y="4030092"/>
            <a:ext cx="371933" cy="354104"/>
            <a:chOff x="8651398" y="3162997"/>
            <a:chExt cx="225902" cy="215073"/>
          </a:xfrm>
        </p:grpSpPr>
        <p:pic>
          <p:nvPicPr>
            <p:cNvPr id="116" name="Picture 115"/>
            <p:cNvPicPr>
              <a:picLocks noChangeAspect="1"/>
            </p:cNvPicPr>
            <p:nvPr/>
          </p:nvPicPr>
          <p:blipFill>
            <a:blip r:embed="rId3"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Tree>
    <p:extLst>
      <p:ext uri="{BB962C8B-B14F-4D97-AF65-F5344CB8AC3E}">
        <p14:creationId xmlns:p14="http://schemas.microsoft.com/office/powerpoint/2010/main" val="295098011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smtClean="0"/>
              <a:t>Confidentiality: SAS</a:t>
            </a:r>
            <a:endParaRPr lang="en-US" dirty="0"/>
          </a:p>
        </p:txBody>
      </p:sp>
      <p:sp>
        <p:nvSpPr>
          <p:cNvPr id="76" name="Rectangle 75"/>
          <p:cNvSpPr/>
          <p:nvPr/>
        </p:nvSpPr>
        <p:spPr>
          <a:xfrm>
            <a:off x="4115262" y="2143555"/>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5778" y="2253497"/>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115" name="Group 114"/>
          <p:cNvGrpSpPr/>
          <p:nvPr/>
        </p:nvGrpSpPr>
        <p:grpSpPr>
          <a:xfrm>
            <a:off x="4676974" y="4040047"/>
            <a:ext cx="371933" cy="354104"/>
            <a:chOff x="8651398" y="3162997"/>
            <a:chExt cx="225902" cy="215073"/>
          </a:xfrm>
        </p:grpSpPr>
        <p:pic>
          <p:nvPicPr>
            <p:cNvPr id="116" name="Picture 115"/>
            <p:cNvPicPr>
              <a:picLocks noChangeAspect="1"/>
            </p:cNvPicPr>
            <p:nvPr/>
          </p:nvPicPr>
          <p:blipFill>
            <a:blip r:embed="rId2"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
        <p:nvSpPr>
          <p:cNvPr id="32" name="Rectangle 31"/>
          <p:cNvSpPr/>
          <p:nvPr/>
        </p:nvSpPr>
        <p:spPr>
          <a:xfrm>
            <a:off x="4112419" y="2133600"/>
            <a:ext cx="4356585" cy="3613006"/>
          </a:xfrm>
          <a:prstGeom prst="rect">
            <a:avLst/>
          </a:prstGeom>
          <a:solidFill>
            <a:sysClr val="windowText" lastClr="000000">
              <a:lumMod val="50000"/>
              <a:lumOff val="50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7" name="Rectangle 16"/>
          <p:cNvSpPr/>
          <p:nvPr/>
        </p:nvSpPr>
        <p:spPr>
          <a:xfrm>
            <a:off x="5067580" y="3672231"/>
            <a:ext cx="2986203" cy="175064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8" name="Group 17"/>
          <p:cNvGrpSpPr/>
          <p:nvPr/>
        </p:nvGrpSpPr>
        <p:grpSpPr>
          <a:xfrm>
            <a:off x="5530196" y="3902531"/>
            <a:ext cx="1977430" cy="981137"/>
            <a:chOff x="6833286" y="124524"/>
            <a:chExt cx="1360391" cy="674982"/>
          </a:xfrm>
        </p:grpSpPr>
        <p:sp>
          <p:nvSpPr>
            <p:cNvPr id="21" name="TextBox 20"/>
            <p:cNvSpPr txBox="1"/>
            <p:nvPr/>
          </p:nvSpPr>
          <p:spPr>
            <a:xfrm>
              <a:off x="6833286" y="124524"/>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1</a:t>
              </a:r>
            </a:p>
          </p:txBody>
        </p:sp>
        <p:sp>
          <p:nvSpPr>
            <p:cNvPr id="22" name="Oval 21"/>
            <p:cNvSpPr/>
            <p:nvPr/>
          </p:nvSpPr>
          <p:spPr>
            <a:xfrm>
              <a:off x="7926860" y="178543"/>
              <a:ext cx="266817" cy="266817"/>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3" name="Oval 22"/>
            <p:cNvSpPr/>
            <p:nvPr/>
          </p:nvSpPr>
          <p:spPr>
            <a:xfrm flipV="1">
              <a:off x="7987271" y="232665"/>
              <a:ext cx="143674" cy="143674"/>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6833286" y="439552"/>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2</a:t>
              </a:r>
            </a:p>
          </p:txBody>
        </p:sp>
      </p:grpSp>
      <p:sp>
        <p:nvSpPr>
          <p:cNvPr id="19" name="Rounded Rectangle 18"/>
          <p:cNvSpPr/>
          <p:nvPr/>
        </p:nvSpPr>
        <p:spPr>
          <a:xfrm>
            <a:off x="5273537"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OK</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6658914"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Cancel</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 name="Rectangle 25"/>
          <p:cNvSpPr/>
          <p:nvPr/>
        </p:nvSpPr>
        <p:spPr>
          <a:xfrm>
            <a:off x="5064033" y="3704620"/>
            <a:ext cx="2989750" cy="254773"/>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5069226" y="3634302"/>
            <a:ext cx="3028521" cy="369332"/>
          </a:xfrm>
          <a:prstGeom prst="rect">
            <a:avLst/>
          </a:prstGeom>
        </p:spPr>
        <p:txBody>
          <a:bodyPr wrap="none">
            <a:spAutoFit/>
          </a:bodyPr>
          <a:lstStyle/>
          <a:p>
            <a:r>
              <a:rPr lang="en-US" dirty="0">
                <a:solidFill>
                  <a:prstClr val="black"/>
                </a:solidFill>
                <a:latin typeface="Calibri" panose="020F0502020204030204"/>
              </a:rPr>
              <a:t>Verified UI from secure_site.io</a:t>
            </a:r>
          </a:p>
        </p:txBody>
      </p:sp>
      <p:sp>
        <p:nvSpPr>
          <p:cNvPr id="31" name="Oval 30"/>
          <p:cNvSpPr/>
          <p:nvPr/>
        </p:nvSpPr>
        <p:spPr>
          <a:xfrm>
            <a:off x="7119788" y="4434477"/>
            <a:ext cx="387838" cy="387839"/>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33" name="Group 32"/>
          <p:cNvGrpSpPr/>
          <p:nvPr/>
        </p:nvGrpSpPr>
        <p:grpSpPr>
          <a:xfrm>
            <a:off x="7289332" y="4130683"/>
            <a:ext cx="443682" cy="422413"/>
            <a:chOff x="8651398" y="3162997"/>
            <a:chExt cx="225902" cy="215073"/>
          </a:xfrm>
        </p:grpSpPr>
        <p:pic>
          <p:nvPicPr>
            <p:cNvPr id="34" name="Picture 33"/>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3855" y="3181996"/>
              <a:ext cx="180987" cy="172311"/>
            </a:xfrm>
            <a:prstGeom prst="rect">
              <a:avLst/>
            </a:prstGeom>
          </p:spPr>
        </p:pic>
      </p:grpSp>
    </p:spTree>
    <p:extLst>
      <p:ext uri="{BB962C8B-B14F-4D97-AF65-F5344CB8AC3E}">
        <p14:creationId xmlns:p14="http://schemas.microsoft.com/office/powerpoint/2010/main" val="385359004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022795" y="2579054"/>
            <a:ext cx="5453359" cy="2907346"/>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smtClean="0"/>
              <a:t>Prototype and TCB</a:t>
            </a:r>
            <a:endParaRPr lang="en-US" dirty="0"/>
          </a:p>
        </p:txBody>
      </p:sp>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759619" y="1639854"/>
            <a:ext cx="4460121" cy="4422562"/>
          </a:xfrm>
          <a:prstGeom prst="rect">
            <a:avLst/>
          </a:prstGeom>
        </p:spPr>
      </p:pic>
      <p:sp>
        <p:nvSpPr>
          <p:cNvPr id="8" name="Rectangle 7"/>
          <p:cNvSpPr/>
          <p:nvPr/>
        </p:nvSpPr>
        <p:spPr>
          <a:xfrm>
            <a:off x="4537700" y="4289028"/>
            <a:ext cx="670003" cy="177338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Rectangle 9"/>
          <p:cNvSpPr/>
          <p:nvPr/>
        </p:nvSpPr>
        <p:spPr>
          <a:xfrm>
            <a:off x="3644489" y="2382671"/>
            <a:ext cx="705884" cy="10199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tangle 10"/>
          <p:cNvSpPr/>
          <p:nvPr/>
        </p:nvSpPr>
        <p:spPr>
          <a:xfrm>
            <a:off x="3783015" y="1789379"/>
            <a:ext cx="605481" cy="511092"/>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Rectangle 11"/>
          <p:cNvSpPr/>
          <p:nvPr/>
        </p:nvSpPr>
        <p:spPr>
          <a:xfrm>
            <a:off x="4177892" y="3260699"/>
            <a:ext cx="844275" cy="3514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 name="Rectangle 12"/>
          <p:cNvSpPr/>
          <p:nvPr/>
        </p:nvSpPr>
        <p:spPr>
          <a:xfrm flipH="1">
            <a:off x="1314343" y="2389841"/>
            <a:ext cx="1318353" cy="1799793"/>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Rectangle 13"/>
          <p:cNvSpPr/>
          <p:nvPr/>
        </p:nvSpPr>
        <p:spPr>
          <a:xfrm flipH="1">
            <a:off x="1357728" y="4367812"/>
            <a:ext cx="2992645" cy="16310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5" name="Rectangle 14"/>
          <p:cNvSpPr/>
          <p:nvPr/>
        </p:nvSpPr>
        <p:spPr>
          <a:xfrm flipH="1">
            <a:off x="2808290" y="1867857"/>
            <a:ext cx="799131" cy="2228467"/>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759619" y="4492720"/>
            <a:ext cx="554725" cy="4806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Rectangle 23"/>
          <p:cNvSpPr/>
          <p:nvPr/>
        </p:nvSpPr>
        <p:spPr>
          <a:xfrm>
            <a:off x="2137154" y="1867857"/>
            <a:ext cx="399838" cy="514814"/>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6" name="Rectangle 25"/>
          <p:cNvSpPr/>
          <p:nvPr/>
        </p:nvSpPr>
        <p:spPr>
          <a:xfrm>
            <a:off x="6041377" y="4492720"/>
            <a:ext cx="5434778" cy="959750"/>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5167897" y="5572777"/>
            <a:ext cx="877163" cy="369332"/>
          </a:xfrm>
          <a:prstGeom prst="rect">
            <a:avLst/>
          </a:prstGeom>
        </p:spPr>
        <p:txBody>
          <a:bodyPr wrap="none">
            <a:spAutoFit/>
          </a:bodyPr>
          <a:lstStyle/>
          <a:p>
            <a:r>
              <a:rPr lang="en-US" dirty="0" smtClean="0">
                <a:solidFill>
                  <a:srgbClr val="FF0000"/>
                </a:solidFill>
              </a:rPr>
              <a:t>Mouse</a:t>
            </a:r>
            <a:endParaRPr lang="en-US" dirty="0">
              <a:solidFill>
                <a:srgbClr val="FF0000"/>
              </a:solidFill>
            </a:endParaRPr>
          </a:p>
        </p:txBody>
      </p:sp>
      <p:sp>
        <p:nvSpPr>
          <p:cNvPr id="28" name="Rectangle 27"/>
          <p:cNvSpPr/>
          <p:nvPr/>
        </p:nvSpPr>
        <p:spPr>
          <a:xfrm>
            <a:off x="1985350" y="5981453"/>
            <a:ext cx="1851789" cy="369332"/>
          </a:xfrm>
          <a:prstGeom prst="rect">
            <a:avLst/>
          </a:prstGeom>
        </p:spPr>
        <p:txBody>
          <a:bodyPr wrap="none">
            <a:spAutoFit/>
          </a:bodyPr>
          <a:lstStyle/>
          <a:p>
            <a:r>
              <a:rPr lang="en-US" dirty="0" smtClean="0">
                <a:solidFill>
                  <a:srgbClr val="FF0000"/>
                </a:solidFill>
              </a:rPr>
              <a:t>Input interceptor</a:t>
            </a:r>
            <a:endParaRPr lang="en-US" dirty="0">
              <a:solidFill>
                <a:srgbClr val="FF0000"/>
              </a:solidFill>
            </a:endParaRPr>
          </a:p>
        </p:txBody>
      </p:sp>
      <p:sp>
        <p:nvSpPr>
          <p:cNvPr id="29" name="Rectangle 28"/>
          <p:cNvSpPr/>
          <p:nvPr/>
        </p:nvSpPr>
        <p:spPr>
          <a:xfrm>
            <a:off x="323850" y="1230552"/>
            <a:ext cx="2492990" cy="369332"/>
          </a:xfrm>
          <a:prstGeom prst="rect">
            <a:avLst/>
          </a:prstGeom>
        </p:spPr>
        <p:txBody>
          <a:bodyPr wrap="none">
            <a:spAutoFit/>
          </a:bodyPr>
          <a:lstStyle/>
          <a:p>
            <a:r>
              <a:rPr lang="en-US" dirty="0" smtClean="0">
                <a:solidFill>
                  <a:srgbClr val="FF0000"/>
                </a:solidFill>
              </a:rPr>
              <a:t>Input Relay to the host</a:t>
            </a:r>
            <a:endParaRPr lang="en-US" dirty="0">
              <a:solidFill>
                <a:srgbClr val="FF0000"/>
              </a:solidFill>
            </a:endParaRPr>
          </a:p>
        </p:txBody>
      </p:sp>
      <p:sp>
        <p:nvSpPr>
          <p:cNvPr id="30" name="Rectangle 29"/>
          <p:cNvSpPr/>
          <p:nvPr/>
        </p:nvSpPr>
        <p:spPr>
          <a:xfrm>
            <a:off x="2808290" y="1230552"/>
            <a:ext cx="2031325" cy="369332"/>
          </a:xfrm>
          <a:prstGeom prst="rect">
            <a:avLst/>
          </a:prstGeom>
        </p:spPr>
        <p:txBody>
          <a:bodyPr wrap="none">
            <a:spAutoFit/>
          </a:bodyPr>
          <a:lstStyle/>
          <a:p>
            <a:r>
              <a:rPr lang="en-US" dirty="0" smtClean="0">
                <a:solidFill>
                  <a:srgbClr val="FF0000"/>
                </a:solidFill>
              </a:rPr>
              <a:t>Overlay generator</a:t>
            </a:r>
            <a:endParaRPr lang="en-US" dirty="0">
              <a:solidFill>
                <a:srgbClr val="FF0000"/>
              </a:solidFill>
            </a:endParaRPr>
          </a:p>
        </p:txBody>
      </p:sp>
      <p:sp>
        <p:nvSpPr>
          <p:cNvPr id="31" name="Rectangle 30"/>
          <p:cNvSpPr/>
          <p:nvPr/>
        </p:nvSpPr>
        <p:spPr>
          <a:xfrm>
            <a:off x="4410477" y="1697602"/>
            <a:ext cx="1261884" cy="369332"/>
          </a:xfrm>
          <a:prstGeom prst="rect">
            <a:avLst/>
          </a:prstGeom>
        </p:spPr>
        <p:txBody>
          <a:bodyPr wrap="none">
            <a:spAutoFit/>
          </a:bodyPr>
          <a:lstStyle/>
          <a:p>
            <a:r>
              <a:rPr lang="en-US" dirty="0" smtClean="0">
                <a:solidFill>
                  <a:srgbClr val="FF0000"/>
                </a:solidFill>
              </a:rPr>
              <a:t>Input </a:t>
            </a:r>
            <a:r>
              <a:rPr lang="en-US" dirty="0" err="1" smtClean="0">
                <a:solidFill>
                  <a:srgbClr val="FF0000"/>
                </a:solidFill>
              </a:rPr>
              <a:t>hdmi</a:t>
            </a:r>
            <a:endParaRPr lang="en-US" dirty="0">
              <a:solidFill>
                <a:srgbClr val="FF0000"/>
              </a:solidFill>
            </a:endParaRPr>
          </a:p>
        </p:txBody>
      </p:sp>
      <p:sp>
        <p:nvSpPr>
          <p:cNvPr id="32" name="Rectangle 31"/>
          <p:cNvSpPr/>
          <p:nvPr/>
        </p:nvSpPr>
        <p:spPr>
          <a:xfrm>
            <a:off x="4410477" y="2209722"/>
            <a:ext cx="1928733" cy="369332"/>
          </a:xfrm>
          <a:prstGeom prst="rect">
            <a:avLst/>
          </a:prstGeom>
        </p:spPr>
        <p:txBody>
          <a:bodyPr wrap="none">
            <a:spAutoFit/>
          </a:bodyPr>
          <a:lstStyle/>
          <a:p>
            <a:r>
              <a:rPr lang="en-US" dirty="0" smtClean="0">
                <a:solidFill>
                  <a:srgbClr val="FF0000"/>
                </a:solidFill>
              </a:rPr>
              <a:t>HDMI interceptor</a:t>
            </a:r>
            <a:endParaRPr lang="en-US" dirty="0">
              <a:solidFill>
                <a:srgbClr val="FF0000"/>
              </a:solidFill>
            </a:endParaRPr>
          </a:p>
        </p:txBody>
      </p:sp>
      <p:sp>
        <p:nvSpPr>
          <p:cNvPr id="33" name="Rectangle 32"/>
          <p:cNvSpPr/>
          <p:nvPr/>
        </p:nvSpPr>
        <p:spPr>
          <a:xfrm>
            <a:off x="4410477" y="2640372"/>
            <a:ext cx="1338828" cy="369332"/>
          </a:xfrm>
          <a:prstGeom prst="rect">
            <a:avLst/>
          </a:prstGeom>
        </p:spPr>
        <p:txBody>
          <a:bodyPr wrap="none">
            <a:spAutoFit/>
          </a:bodyPr>
          <a:lstStyle/>
          <a:p>
            <a:r>
              <a:rPr lang="en-US" dirty="0" smtClean="0">
                <a:solidFill>
                  <a:srgbClr val="FF0000"/>
                </a:solidFill>
              </a:rPr>
              <a:t>HDMI relay</a:t>
            </a:r>
            <a:endParaRPr lang="en-US" dirty="0">
              <a:solidFill>
                <a:srgbClr val="FF0000"/>
              </a:solidFill>
            </a:endParaRPr>
          </a:p>
        </p:txBody>
      </p:sp>
    </p:spTree>
    <p:extLst>
      <p:ext uri="{BB962C8B-B14F-4D97-AF65-F5344CB8AC3E}">
        <p14:creationId xmlns:p14="http://schemas.microsoft.com/office/powerpoint/2010/main" val="211136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3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1" grpId="0" animBg="1"/>
      <p:bldP spid="21" grpId="1" animBg="1"/>
      <p:bldP spid="24" grpId="0" animBg="1"/>
      <p:bldP spid="24" grpId="1" animBg="1"/>
      <p:bldP spid="26" grpId="0" animBg="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59266" b="-1"/>
          <a:stretch/>
        </p:blipFill>
        <p:spPr>
          <a:xfrm>
            <a:off x="1449388" y="2819400"/>
            <a:ext cx="7696200" cy="943440"/>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smtClean="0"/>
              <a:t>Performance</a:t>
            </a:r>
            <a:endParaRPr lang="en-US" dirty="0"/>
          </a:p>
        </p:txBody>
      </p:sp>
      <p:pic>
        <p:nvPicPr>
          <p:cNvPr id="7" name="Picture 6"/>
          <p:cNvPicPr>
            <a:picLocks noChangeAspect="1"/>
          </p:cNvPicPr>
          <p:nvPr/>
        </p:nvPicPr>
        <p:blipFill rotWithShape="1">
          <a:blip r:embed="rId3"/>
          <a:srcRect b="41161"/>
          <a:stretch/>
        </p:blipFill>
        <p:spPr>
          <a:xfrm>
            <a:off x="1445417" y="1447800"/>
            <a:ext cx="7696202" cy="1362806"/>
          </a:xfrm>
          <a:prstGeom prst="rect">
            <a:avLst/>
          </a:prstGeom>
        </p:spPr>
      </p:pic>
      <p:pic>
        <p:nvPicPr>
          <p:cNvPr id="9"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034" y="4403726"/>
            <a:ext cx="2743200" cy="15430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798" y="4403726"/>
            <a:ext cx="1905000" cy="19050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5019" y="4615648"/>
            <a:ext cx="570223" cy="95037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281" y="4375152"/>
            <a:ext cx="1905000" cy="1905000"/>
          </a:xfrm>
          <a:prstGeom prst="rect">
            <a:avLst/>
          </a:prstGeom>
        </p:spPr>
      </p:pic>
      <p:sp>
        <p:nvSpPr>
          <p:cNvPr id="2" name="Rectangle 1"/>
          <p:cNvSpPr/>
          <p:nvPr/>
        </p:nvSpPr>
        <p:spPr>
          <a:xfrm>
            <a:off x="1594503" y="3427193"/>
            <a:ext cx="426344"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62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52" y="1752600"/>
            <a:ext cx="1981200" cy="19812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419" y="1752600"/>
            <a:ext cx="1981200" cy="1981200"/>
          </a:xfrm>
          <a:prstGeom prst="rect">
            <a:avLst/>
          </a:prstGeom>
        </p:spPr>
      </p:pic>
      <p:sp>
        <p:nvSpPr>
          <p:cNvPr id="4" name="Rectangle 3"/>
          <p:cNvSpPr/>
          <p:nvPr/>
        </p:nvSpPr>
        <p:spPr>
          <a:xfrm>
            <a:off x="3579019" y="4248834"/>
            <a:ext cx="4929555" cy="646331"/>
          </a:xfrm>
          <a:prstGeom prst="rect">
            <a:avLst/>
          </a:prstGeom>
        </p:spPr>
        <p:txBody>
          <a:bodyPr wrap="none">
            <a:spAutoFit/>
          </a:bodyPr>
          <a:lstStyle/>
          <a:p>
            <a:r>
              <a:rPr lang="en-US" sz="3600" dirty="0"/>
              <a:t>Thank you! Questions?</a:t>
            </a:r>
          </a:p>
        </p:txBody>
      </p:sp>
    </p:spTree>
    <p:extLst>
      <p:ext uri="{BB962C8B-B14F-4D97-AF65-F5344CB8AC3E}">
        <p14:creationId xmlns:p14="http://schemas.microsoft.com/office/powerpoint/2010/main" val="295622737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577025" y="3139440"/>
            <a:ext cx="3031599" cy="646331"/>
          </a:xfrm>
          <a:prstGeom prst="rect">
            <a:avLst/>
          </a:prstGeom>
        </p:spPr>
        <p:txBody>
          <a:bodyPr wrap="none">
            <a:spAutoFit/>
          </a:bodyPr>
          <a:lstStyle/>
          <a:p>
            <a:r>
              <a:rPr lang="en-US" sz="3600" dirty="0" smtClean="0"/>
              <a:t>Backup slides</a:t>
            </a:r>
            <a:endParaRPr lang="en-US" sz="3600" dirty="0"/>
          </a:p>
        </p:txBody>
      </p:sp>
    </p:spTree>
    <p:extLst>
      <p:ext uri="{BB962C8B-B14F-4D97-AF65-F5344CB8AC3E}">
        <p14:creationId xmlns:p14="http://schemas.microsoft.com/office/powerpoint/2010/main" val="299907412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Building trusted path is </a:t>
                </a:r>
                <a:r>
                  <a:rPr lang="en-US" dirty="0">
                    <a:solidFill>
                      <a:srgbClr val="FF0000"/>
                    </a:solidFill>
                  </a:rPr>
                  <a:t>non-trivial</a:t>
                </a:r>
              </a:p>
              <a:p>
                <a:r>
                  <a:rPr lang="en-US" dirty="0"/>
                  <a:t>Existing solutions: build the systems first </a:t>
                </a:r>
                <a14:m>
                  <m:oMath xmlns:m="http://schemas.openxmlformats.org/officeDocument/2006/math">
                    <m:r>
                      <a:rPr lang="en-US" i="1">
                        <a:latin typeface="Cambria Math" panose="02040503050406030204" pitchFamily="18" charset="0"/>
                      </a:rPr>
                      <m:t>→</m:t>
                    </m:r>
                  </m:oMath>
                </a14:m>
                <a:r>
                  <a:rPr lang="en-US" dirty="0"/>
                  <a:t> …</a:t>
                </a:r>
              </a:p>
              <a:p>
                <a:r>
                  <a:rPr lang="en-US" dirty="0"/>
                  <a:t>Route to take: Observation </a:t>
                </a:r>
                <a14:m>
                  <m:oMath xmlns:m="http://schemas.openxmlformats.org/officeDocument/2006/math">
                    <m:r>
                      <a:rPr lang="en-US" i="1" dirty="0" smtClean="0">
                        <a:latin typeface="Cambria Math" panose="02040503050406030204" pitchFamily="18" charset="0"/>
                      </a:rPr>
                      <m:t>→</m:t>
                    </m:r>
                  </m:oMath>
                </a14:m>
                <a:r>
                  <a:rPr lang="en-US" dirty="0"/>
                  <a:t> Security properties </a:t>
                </a:r>
                <a14:m>
                  <m:oMath xmlns:m="http://schemas.openxmlformats.org/officeDocument/2006/math">
                    <m:r>
                      <a:rPr lang="en-US" b="0" i="1" smtClean="0">
                        <a:latin typeface="Cambria Math" panose="02040503050406030204" pitchFamily="18" charset="0"/>
                      </a:rPr>
                      <m:t>→</m:t>
                    </m:r>
                  </m:oMath>
                </a14:m>
                <a:r>
                  <a:rPr lang="en-US" dirty="0"/>
                  <a:t> System</a:t>
                </a:r>
              </a:p>
              <a:p>
                <a:r>
                  <a:rPr lang="en-US" dirty="0"/>
                  <a:t>This approach gave us ProtectIOn</a:t>
                </a:r>
              </a:p>
              <a:p>
                <a:endParaRPr lang="en-US" dirty="0"/>
              </a:p>
              <a:p>
                <a:r>
                  <a:rPr lang="en-US" dirty="0"/>
                  <a:t>Root-of-trust</a:t>
                </a:r>
              </a:p>
              <a:p>
                <a:r>
                  <a:rPr lang="en-US" dirty="0"/>
                  <a:t>How to extend it to platforms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6C36C6DF-A55F-4832-A248-A194DDF890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What we learnt?</a:t>
            </a:r>
          </a:p>
        </p:txBody>
      </p:sp>
    </p:spTree>
    <p:extLst>
      <p:ext uri="{BB962C8B-B14F-4D97-AF65-F5344CB8AC3E}">
        <p14:creationId xmlns:p14="http://schemas.microsoft.com/office/powerpoint/2010/main" val="2826566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transforms them : Browser, GPU …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 bad guy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0" t="-210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e voting&quot;"/>
          <p:cNvPicPr>
            <a:picLocks noChangeAspect="1" noChangeArrowheads="1"/>
          </p:cNvPicPr>
          <p:nvPr/>
        </p:nvPicPr>
        <p:blipFill rotWithShape="1">
          <a:blip r:embed="rId3">
            <a:extLst>
              <a:ext uri="{28A0092B-C50C-407E-A947-70E740481C1C}">
                <a14:useLocalDpi xmlns:a14="http://schemas.microsoft.com/office/drawing/2010/main" val="0"/>
              </a:ext>
            </a:extLst>
          </a:blip>
          <a:srcRect r="22983"/>
          <a:stretch/>
        </p:blipFill>
        <p:spPr bwMode="auto">
          <a:xfrm>
            <a:off x="574947" y="2846084"/>
            <a:ext cx="4343400" cy="31668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82" y="2559733"/>
            <a:ext cx="4841903" cy="2781972"/>
          </a:xfrm>
          <a:prstGeom prst="rect">
            <a:avLst/>
          </a:prstGeom>
        </p:spPr>
      </p:pic>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Motivation</a:t>
            </a:r>
          </a:p>
        </p:txBody>
      </p:sp>
      <p:pic>
        <p:nvPicPr>
          <p:cNvPr id="3076" name="Picture 4" descr="Image result for smarthome control system&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9725" y="1641368"/>
            <a:ext cx="5216802" cy="3476626"/>
          </a:xfrm>
          <a:prstGeom prst="rect">
            <a:avLst/>
          </a:prstGeom>
          <a:blipFill dpi="0" rotWithShape="1">
            <a:blip r:embed="rId6"/>
            <a:srcRect/>
            <a:tile tx="0" ty="0" sx="100000" sy="100000" flip="none" algn="tl"/>
          </a:blipFill>
          <a:extLst/>
        </p:spPr>
      </p:pic>
      <p:pic>
        <p:nvPicPr>
          <p:cNvPr id="3078" name="Picture 6" descr="Image result for web PLC&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9799" y="1158868"/>
            <a:ext cx="4289148" cy="32706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uld your pacemaker be hackable?"/>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6250" r="94063"/>
                    </a14:imgEffect>
                  </a14:imgLayer>
                </a14:imgProps>
              </a:ext>
              <a:ext uri="{28A0092B-C50C-407E-A947-70E740481C1C}">
                <a14:useLocalDpi xmlns:a14="http://schemas.microsoft.com/office/drawing/2010/main" val="0"/>
              </a:ext>
            </a:extLst>
          </a:blip>
          <a:srcRect/>
          <a:stretch>
            <a:fillRect/>
          </a:stretch>
        </p:blipFill>
        <p:spPr bwMode="auto">
          <a:xfrm>
            <a:off x="6063720" y="912297"/>
            <a:ext cx="5432780" cy="305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38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841858" y="2362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53B828-7D97-48AF-BD43-FF30569758F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pic>
        <p:nvPicPr>
          <p:cNvPr id="7" name="Picture 6"/>
          <p:cNvPicPr>
            <a:picLocks noChangeAspect="1"/>
          </p:cNvPicPr>
          <p:nvPr/>
        </p:nvPicPr>
        <p:blipFill rotWithShape="1">
          <a:blip r:embed="rId2"/>
          <a:srcRect r="65259"/>
          <a:stretch/>
        </p:blipFill>
        <p:spPr>
          <a:xfrm>
            <a:off x="1082487" y="2133600"/>
            <a:ext cx="3410932" cy="2590800"/>
          </a:xfrm>
          <a:prstGeom prst="rect">
            <a:avLst/>
          </a:prstGeom>
        </p:spPr>
      </p:pic>
      <p:pic>
        <p:nvPicPr>
          <p:cNvPr id="8" name="Picture 7">
            <a:extLst>
              <a:ext uri="{FF2B5EF4-FFF2-40B4-BE49-F238E27FC236}">
                <a16:creationId xmlns:a16="http://schemas.microsoft.com/office/drawing/2014/main" id="{8B14A53C-7392-9D41-8F5B-98C84F0950CE}"/>
              </a:ext>
            </a:extLst>
          </p:cNvPr>
          <p:cNvPicPr>
            <a:picLocks noChangeAspect="1"/>
          </p:cNvPicPr>
          <p:nvPr/>
        </p:nvPicPr>
        <p:blipFill rotWithShape="1">
          <a:blip r:embed="rId2"/>
          <a:srcRect l="66586" r="-186"/>
          <a:stretch/>
        </p:blipFill>
        <p:spPr>
          <a:xfrm>
            <a:off x="7617619" y="2133600"/>
            <a:ext cx="3298892" cy="2590800"/>
          </a:xfrm>
          <a:prstGeom prst="rect">
            <a:avLst/>
          </a:prstGeom>
        </p:spPr>
      </p:pic>
      <p:pic>
        <p:nvPicPr>
          <p:cNvPr id="9" name="Picture 8">
            <a:extLst>
              <a:ext uri="{FF2B5EF4-FFF2-40B4-BE49-F238E27FC236}">
                <a16:creationId xmlns:a16="http://schemas.microsoft.com/office/drawing/2014/main" id="{2E771CD9-758E-3249-9882-E8C092C768CB}"/>
              </a:ext>
            </a:extLst>
          </p:cNvPr>
          <p:cNvPicPr>
            <a:picLocks noChangeAspect="1"/>
          </p:cNvPicPr>
          <p:nvPr/>
        </p:nvPicPr>
        <p:blipFill rotWithShape="1">
          <a:blip r:embed="rId2"/>
          <a:srcRect l="34766" r="33413"/>
          <a:stretch/>
        </p:blipFill>
        <p:spPr>
          <a:xfrm>
            <a:off x="4493419" y="2133600"/>
            <a:ext cx="3124200" cy="2590800"/>
          </a:xfrm>
          <a:prstGeom prst="rect">
            <a:avLst/>
          </a:prstGeom>
        </p:spPr>
      </p:pic>
      <p:sp>
        <p:nvSpPr>
          <p:cNvPr id="2" name="Rectangle 1"/>
          <p:cNvSpPr/>
          <p:nvPr/>
        </p:nvSpPr>
        <p:spPr>
          <a:xfrm>
            <a:off x="323850" y="6093282"/>
            <a:ext cx="6092825" cy="215444"/>
          </a:xfrm>
          <a:prstGeom prst="rect">
            <a:avLst/>
          </a:prstGeom>
        </p:spPr>
        <p:txBody>
          <a:bodyPr>
            <a:spAutoFit/>
          </a:bodyPr>
          <a:lstStyle/>
          <a:p>
            <a:r>
              <a:rPr lang="en-US" sz="800" dirty="0" err="1"/>
              <a:t>Fidelius</a:t>
            </a:r>
            <a:r>
              <a:rPr lang="en-US" sz="800" dirty="0"/>
              <a:t>: Protecting User Secrets from Compromised Browsers, Saba </a:t>
            </a:r>
            <a:r>
              <a:rPr lang="en-US" sz="800" dirty="0" err="1" smtClean="0"/>
              <a:t>Eskandarian</a:t>
            </a:r>
            <a:r>
              <a:rPr lang="en-US" sz="800" dirty="0" smtClean="0"/>
              <a:t> et al., S&amp;P 2018 </a:t>
            </a:r>
            <a:endParaRPr lang="en-US" sz="800" dirty="0"/>
          </a:p>
        </p:txBody>
      </p:sp>
    </p:spTree>
    <p:extLst>
      <p:ext uri="{BB962C8B-B14F-4D97-AF65-F5344CB8AC3E}">
        <p14:creationId xmlns:p14="http://schemas.microsoft.com/office/powerpoint/2010/main" val="286328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43</a:t>
            </a:fld>
            <a:endParaRPr lang="en-GB" dirty="0"/>
          </a:p>
        </p:txBody>
      </p:sp>
      <p:sp>
        <p:nvSpPr>
          <p:cNvPr id="10" name="Titel 9"/>
          <p:cNvSpPr>
            <a:spLocks noGrp="1"/>
          </p:cNvSpPr>
          <p:nvPr>
            <p:ph type="title"/>
          </p:nvPr>
        </p:nvSpPr>
        <p:spPr/>
        <p:txBody>
          <a:bodyPr/>
          <a:lstStyle/>
          <a:p>
            <a:r>
              <a:rPr lang="en-GB" dirty="0"/>
              <a:t>Motivation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309" t="10456" r="11787" b="11439"/>
          <a:stretch/>
        </p:blipFill>
        <p:spPr>
          <a:xfrm>
            <a:off x="1597819" y="1371600"/>
            <a:ext cx="3282503" cy="21847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19" y="3942105"/>
            <a:ext cx="3952105" cy="2270728"/>
          </a:xfrm>
          <a:prstGeom prst="rect">
            <a:avLst/>
          </a:prstGeom>
        </p:spPr>
      </p:pic>
      <p:pic>
        <p:nvPicPr>
          <p:cNvPr id="9" name="Picture 8" descr="Image result for password reve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327" y="3676474"/>
            <a:ext cx="3309436" cy="2801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57257" t="22379" r="4803" b="8687"/>
          <a:stretch/>
        </p:blipFill>
        <p:spPr>
          <a:xfrm>
            <a:off x="7770019" y="1219200"/>
            <a:ext cx="3192053" cy="2260662"/>
          </a:xfrm>
          <a:prstGeom prst="rect">
            <a:avLst/>
          </a:prstGeom>
        </p:spPr>
      </p:pic>
    </p:spTree>
    <p:extLst>
      <p:ext uri="{BB962C8B-B14F-4D97-AF65-F5344CB8AC3E}">
        <p14:creationId xmlns:p14="http://schemas.microsoft.com/office/powerpoint/2010/main" val="25288767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869511"/>
            <a:ext cx="11537950" cy="4210046"/>
          </a:xfrm>
        </p:spPr>
        <p:txBody>
          <a:bodyPr/>
          <a:lstStyle/>
          <a:p>
            <a:r>
              <a:rPr lang="en-US" dirty="0"/>
              <a:t>Transaction confirmation devices</a:t>
            </a:r>
          </a:p>
          <a:p>
            <a:pPr lvl="2"/>
            <a:r>
              <a:rPr lang="en-US" dirty="0" err="1">
                <a:solidFill>
                  <a:srgbClr val="FF0000"/>
                </a:solidFill>
              </a:rPr>
              <a:t>Uni</a:t>
            </a:r>
            <a:r>
              <a:rPr lang="en-US" dirty="0">
                <a:solidFill>
                  <a:srgbClr val="FF0000"/>
                </a:solidFill>
              </a:rPr>
              <a:t>-directional trusted path (UTP)</a:t>
            </a:r>
          </a:p>
          <a:p>
            <a:pPr lvl="2"/>
            <a:endParaRPr lang="en-US" dirty="0">
              <a:solidFill>
                <a:srgbClr val="FF0000"/>
              </a:solidFill>
            </a:endParaRPr>
          </a:p>
          <a:p>
            <a:r>
              <a:rPr lang="en-US" dirty="0"/>
              <a:t>Trusted intermediators</a:t>
            </a:r>
          </a:p>
          <a:p>
            <a:pPr lvl="1"/>
            <a:r>
              <a:rPr lang="en-US" dirty="0"/>
              <a:t>Hypervisor</a:t>
            </a:r>
          </a:p>
          <a:p>
            <a:pPr lvl="2"/>
            <a:r>
              <a:rPr lang="en-US" dirty="0">
                <a:solidFill>
                  <a:srgbClr val="FF0000"/>
                </a:solidFill>
              </a:rPr>
              <a:t>Overshadow, SGXIO</a:t>
            </a:r>
          </a:p>
          <a:p>
            <a:pPr lvl="2"/>
            <a:endParaRPr lang="en-US" dirty="0">
              <a:solidFill>
                <a:srgbClr val="FF0000"/>
              </a:solidFill>
            </a:endParaRPr>
          </a:p>
          <a:p>
            <a:pPr lvl="1"/>
            <a:r>
              <a:rPr lang="en-US" dirty="0"/>
              <a:t>External trusted hardware</a:t>
            </a:r>
          </a:p>
          <a:p>
            <a:pPr lvl="2"/>
            <a:r>
              <a:rPr lang="en-US" dirty="0" err="1">
                <a:solidFill>
                  <a:srgbClr val="FF0000"/>
                </a:solidFill>
              </a:rPr>
              <a:t>Fidelius</a:t>
            </a:r>
            <a:r>
              <a:rPr lang="en-US" dirty="0">
                <a:solidFill>
                  <a:srgbClr val="FF0000"/>
                </a:solidFill>
              </a:rPr>
              <a:t>, IntegriKey</a:t>
            </a:r>
          </a:p>
          <a:p>
            <a:pPr lvl="2"/>
            <a:endParaRPr lang="en-US" dirty="0">
              <a:solidFill>
                <a:srgbClr val="FF0000"/>
              </a:solidFill>
            </a:endParaRPr>
          </a:p>
          <a:p>
            <a:pPr lvl="1"/>
            <a:r>
              <a:rPr lang="en-US" dirty="0"/>
              <a:t>System TEE</a:t>
            </a:r>
          </a:p>
          <a:p>
            <a:pPr lvl="2"/>
            <a:r>
              <a:rPr lang="en-US" dirty="0" err="1">
                <a:solidFill>
                  <a:srgbClr val="FF0000"/>
                </a:solidFill>
              </a:rPr>
              <a:t>Vbutton</a:t>
            </a:r>
            <a:r>
              <a:rPr lang="en-US" dirty="0">
                <a:solidFill>
                  <a:srgbClr val="FF0000"/>
                </a:solidFill>
              </a:rPr>
              <a:t>, </a:t>
            </a:r>
            <a:r>
              <a:rPr lang="en-US" dirty="0" err="1">
                <a:solidFill>
                  <a:srgbClr val="FF0000"/>
                </a:solidFill>
              </a:rPr>
              <a:t>TruZ</a:t>
            </a:r>
            <a:r>
              <a:rPr lang="en-US" dirty="0">
                <a:solidFill>
                  <a:srgbClr val="FF0000"/>
                </a:solidFill>
              </a:rPr>
              <a:t>-Droid</a:t>
            </a:r>
          </a:p>
        </p:txBody>
      </p:sp>
      <p:sp>
        <p:nvSpPr>
          <p:cNvPr id="3" name="Date Placeholder 2"/>
          <p:cNvSpPr>
            <a:spLocks noGrp="1"/>
          </p:cNvSpPr>
          <p:nvPr>
            <p:ph type="dt" sz="half" idx="10"/>
          </p:nvPr>
        </p:nvSpPr>
        <p:spPr/>
        <p:txBody>
          <a:bodyPr/>
          <a:lstStyle/>
          <a:p>
            <a:fld id="{7FEED803-6AEC-4C3A-B4FC-A8903A2154F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p:cNvSpPr>
            <a:spLocks noGrp="1"/>
          </p:cNvSpPr>
          <p:nvPr>
            <p:ph type="title"/>
          </p:nvPr>
        </p:nvSpPr>
        <p:spPr/>
        <p:txBody>
          <a:bodyPr/>
          <a:lstStyle/>
          <a:p>
            <a:r>
              <a:rPr lang="en-US" dirty="0"/>
              <a:t>Long standing Problem</a:t>
            </a:r>
          </a:p>
        </p:txBody>
      </p:sp>
      <p:sp>
        <p:nvSpPr>
          <p:cNvPr id="7" name="TextBox 6">
            <a:extLst>
              <a:ext uri="{FF2B5EF4-FFF2-40B4-BE49-F238E27FC236}">
                <a16:creationId xmlns:a16="http://schemas.microsoft.com/office/drawing/2014/main" id="{D57F4552-0E1A-094E-9DD1-2C078C74EEB9}"/>
              </a:ext>
            </a:extLst>
          </p:cNvPr>
          <p:cNvSpPr txBox="1"/>
          <p:nvPr/>
        </p:nvSpPr>
        <p:spPr>
          <a:xfrm>
            <a:off x="13447059" y="89647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8362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fade">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18B15C-DA30-41EA-85B9-92A606C22383}"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Transaction Confirmation Devices</a:t>
            </a:r>
          </a:p>
        </p:txBody>
      </p:sp>
      <p:sp>
        <p:nvSpPr>
          <p:cNvPr id="7" name="AutoShape 2" descr="Image result for transaction confirmation devices"/>
          <p:cNvSpPr>
            <a:spLocks noChangeAspect="1" noChangeArrowheads="1"/>
          </p:cNvSpPr>
          <p:nvPr/>
        </p:nvSpPr>
        <p:spPr bwMode="auto">
          <a:xfrm>
            <a:off x="2091459" y="2154676"/>
            <a:ext cx="191649" cy="19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transaction confirmation de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019" y="1295400"/>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12"/>
          <p:cNvSpPr>
            <a:spLocks noGrp="1"/>
          </p:cNvSpPr>
          <p:nvPr>
            <p:ph sz="half" idx="4294967295"/>
          </p:nvPr>
        </p:nvSpPr>
        <p:spPr>
          <a:xfrm>
            <a:off x="7539635" y="2024065"/>
            <a:ext cx="4440731" cy="3081336"/>
          </a:xfrm>
          <a:prstGeom prst="rect">
            <a:avLst/>
          </a:prstGeom>
        </p:spPr>
        <p:txBody>
          <a:bodyPr/>
          <a:lstStyle/>
          <a:p>
            <a:r>
              <a:rPr lang="en-GB" dirty="0"/>
              <a:t>Simple to develop</a:t>
            </a:r>
          </a:p>
          <a:p>
            <a:endParaRPr lang="en-GB" dirty="0"/>
          </a:p>
          <a:p>
            <a:r>
              <a:rPr lang="en-GB" dirty="0"/>
              <a:t>Easy to use for end-users</a:t>
            </a:r>
          </a:p>
          <a:p>
            <a:endParaRPr lang="en-GB" dirty="0"/>
          </a:p>
          <a:p>
            <a:r>
              <a:rPr lang="en-GB" dirty="0"/>
              <a:t>Widely deployed</a:t>
            </a:r>
          </a:p>
          <a:p>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79" y="2173573"/>
            <a:ext cx="2438095" cy="2438095"/>
          </a:xfrm>
          <a:prstGeom prst="rect">
            <a:avLst/>
          </a:prstGeom>
        </p:spPr>
      </p:pic>
      <p:sp>
        <p:nvSpPr>
          <p:cNvPr id="10" name="Rectangle 9"/>
          <p:cNvSpPr/>
          <p:nvPr/>
        </p:nvSpPr>
        <p:spPr>
          <a:xfrm>
            <a:off x="4214461" y="5837179"/>
            <a:ext cx="7314050" cy="400110"/>
          </a:xfrm>
          <a:prstGeom prst="rect">
            <a:avLst/>
          </a:prstGeom>
        </p:spPr>
        <p:txBody>
          <a:bodyPr wrap="square">
            <a:spAutoFit/>
          </a:bodyPr>
          <a:lstStyle/>
          <a:p>
            <a:r>
              <a:rPr lang="en-US" sz="1000" dirty="0" smtClean="0"/>
              <a:t>Android </a:t>
            </a:r>
            <a:r>
              <a:rPr lang="en-US" sz="1000" dirty="0"/>
              <a:t>Protected Confirmation: Taking transaction security to the next </a:t>
            </a:r>
            <a:r>
              <a:rPr lang="en-US" sz="1000" dirty="0" smtClean="0"/>
              <a:t>level</a:t>
            </a:r>
            <a:r>
              <a:rPr lang="en-US" sz="1000" dirty="0"/>
              <a:t>, Janis </a:t>
            </a:r>
            <a:r>
              <a:rPr lang="en-US" sz="1000" dirty="0" err="1"/>
              <a:t>Danisevskis</a:t>
            </a:r>
            <a:r>
              <a:rPr lang="en-US" sz="1000" dirty="0"/>
              <a:t>, Information Security Engineer, Android Security, </a:t>
            </a:r>
            <a:r>
              <a:rPr lang="en-US" sz="1000" dirty="0">
                <a:hlinkClick r:id="rId5"/>
              </a:rPr>
              <a:t>https://</a:t>
            </a:r>
            <a:r>
              <a:rPr lang="en-US" sz="1000" dirty="0" smtClean="0">
                <a:hlinkClick r:id="rId5"/>
              </a:rPr>
              <a:t>android-developers.googleblog.com/2018/10/android-protected-confirmation.html</a:t>
            </a:r>
            <a:r>
              <a:rPr lang="en-US" sz="1000" dirty="0" smtClean="0"/>
              <a:t> </a:t>
            </a:r>
            <a:endParaRPr lang="en-US" sz="1000" dirty="0"/>
          </a:p>
        </p:txBody>
      </p:sp>
    </p:spTree>
    <p:extLst>
      <p:ext uri="{BB962C8B-B14F-4D97-AF65-F5344CB8AC3E}">
        <p14:creationId xmlns:p14="http://schemas.microsoft.com/office/powerpoint/2010/main" val="364220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5E0894-9F4D-40C1-B296-F65B84EC88C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p:cNvSpPr>
            <a:spLocks noGrp="1"/>
          </p:cNvSpPr>
          <p:nvPr>
            <p:ph type="title"/>
          </p:nvPr>
        </p:nvSpPr>
        <p:spPr/>
        <p:txBody>
          <a:bodyPr/>
          <a:lstStyle/>
          <a:p>
            <a:r>
              <a:rPr lang="en-US" dirty="0"/>
              <a:t>Transaction Confirmation Devices: What is bad about it?</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6219" y="1743207"/>
            <a:ext cx="2743200" cy="2743200"/>
          </a:xfrm>
          <a:prstGeom prst="rect">
            <a:avLst/>
          </a:prstGeom>
        </p:spPr>
      </p:pic>
      <p:sp>
        <p:nvSpPr>
          <p:cNvPr id="9" name="Rectangle 8"/>
          <p:cNvSpPr/>
          <p:nvPr/>
        </p:nvSpPr>
        <p:spPr>
          <a:xfrm>
            <a:off x="357736" y="4814728"/>
            <a:ext cx="2480166" cy="461665"/>
          </a:xfrm>
          <a:prstGeom prst="rect">
            <a:avLst/>
          </a:prstGeom>
        </p:spPr>
        <p:txBody>
          <a:bodyPr wrap="none">
            <a:spAutoFit/>
          </a:bodyPr>
          <a:lstStyle/>
          <a:p>
            <a:r>
              <a:rPr lang="en-US" sz="2400" dirty="0"/>
              <a:t>Habituation error</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00736" y="2286000"/>
            <a:ext cx="2133600" cy="2133600"/>
          </a:xfrm>
        </p:spPr>
      </p:pic>
      <p:sp>
        <p:nvSpPr>
          <p:cNvPr id="12" name="Rectangle 11"/>
          <p:cNvSpPr/>
          <p:nvPr/>
        </p:nvSpPr>
        <p:spPr>
          <a:xfrm>
            <a:off x="4517405" y="4814729"/>
            <a:ext cx="1983235" cy="461665"/>
          </a:xfrm>
          <a:prstGeom prst="rect">
            <a:avLst/>
          </a:prstGeom>
        </p:spPr>
        <p:txBody>
          <a:bodyPr wrap="none">
            <a:spAutoFit/>
          </a:bodyPr>
          <a:lstStyle/>
          <a:p>
            <a:r>
              <a:rPr lang="en-US" sz="2400" dirty="0"/>
              <a:t>Bad Usability</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sp>
        <p:nvSpPr>
          <p:cNvPr id="17" name="Rectangle 16"/>
          <p:cNvSpPr/>
          <p:nvPr/>
        </p:nvSpPr>
        <p:spPr>
          <a:xfrm>
            <a:off x="8608219" y="4814729"/>
            <a:ext cx="2274982" cy="830997"/>
          </a:xfrm>
          <a:prstGeom prst="rect">
            <a:avLst/>
          </a:prstGeom>
        </p:spPr>
        <p:txBody>
          <a:bodyPr wrap="none">
            <a:spAutoFit/>
          </a:bodyPr>
          <a:lstStyle/>
          <a:p>
            <a:r>
              <a:rPr lang="en-US" sz="2400" dirty="0"/>
              <a:t>Cannot handle </a:t>
            </a:r>
          </a:p>
          <a:p>
            <a:pPr algn="ctr"/>
            <a:r>
              <a:rPr lang="en-US" sz="2400" dirty="0"/>
              <a:t>Complex UI</a:t>
            </a:r>
          </a:p>
        </p:txBody>
      </p:sp>
    </p:spTree>
    <p:extLst>
      <p:ext uri="{BB962C8B-B14F-4D97-AF65-F5344CB8AC3E}">
        <p14:creationId xmlns:p14="http://schemas.microsoft.com/office/powerpoint/2010/main" val="324027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ED521E-96F0-49F7-BA42-D6F3FD7CD9E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p:cNvSpPr>
            <a:spLocks noGrp="1"/>
          </p:cNvSpPr>
          <p:nvPr>
            <p:ph type="title"/>
          </p:nvPr>
        </p:nvSpPr>
        <p:spPr/>
        <p:txBody>
          <a:bodyPr/>
          <a:lstStyle/>
          <a:p>
            <a:r>
              <a:rPr lang="en-US" dirty="0"/>
              <a:t>External Devices - IntegriKey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4794847" y="1372424"/>
            <a:ext cx="419937" cy="833543"/>
          </a:xfrm>
          <a:prstGeom prst="rect">
            <a:avLst/>
          </a:prstGeom>
        </p:spPr>
      </p:pic>
      <p:cxnSp>
        <p:nvCxnSpPr>
          <p:cNvPr id="13" name="Straight Arrow Connector 12"/>
          <p:cNvCxnSpPr>
            <a:stCxn id="7" idx="2"/>
          </p:cNvCxnSpPr>
          <p:nvPr/>
        </p:nvCxnSpPr>
        <p:spPr>
          <a:xfrm>
            <a:off x="5004816" y="2205967"/>
            <a:ext cx="2207781" cy="1646622"/>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2"/>
            <a:endCxn id="11" idx="0"/>
          </p:cNvCxnSpPr>
          <p:nvPr/>
        </p:nvCxnSpPr>
        <p:spPr>
          <a:xfrm flipH="1">
            <a:off x="2290971" y="2205967"/>
            <a:ext cx="2713845" cy="1637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1" idx="3"/>
          </p:cNvCxnSpPr>
          <p:nvPr/>
        </p:nvCxnSpPr>
        <p:spPr>
          <a:xfrm>
            <a:off x="2892823" y="4468099"/>
            <a:ext cx="35742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1223" t="49499" r="11333" b="18332"/>
          <a:stretch/>
        </p:blipFill>
        <p:spPr>
          <a:xfrm>
            <a:off x="1593528" y="1614916"/>
            <a:ext cx="1254320" cy="521018"/>
          </a:xfrm>
          <a:prstGeom prst="rect">
            <a:avLst/>
          </a:prstGeom>
        </p:spPr>
      </p:pic>
      <p:grpSp>
        <p:nvGrpSpPr>
          <p:cNvPr id="2" name="Group 1"/>
          <p:cNvGrpSpPr/>
          <p:nvPr/>
        </p:nvGrpSpPr>
        <p:grpSpPr>
          <a:xfrm>
            <a:off x="2847848" y="1803684"/>
            <a:ext cx="1967311" cy="142875"/>
            <a:chOff x="2847848" y="2155192"/>
            <a:chExt cx="1967311" cy="142875"/>
          </a:xfrm>
        </p:grpSpPr>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62446" t="3918" r="11333" b="84649"/>
            <a:stretch/>
          </p:blipFill>
          <p:spPr>
            <a:xfrm>
              <a:off x="4487500" y="2155192"/>
              <a:ext cx="327659" cy="142875"/>
            </a:xfrm>
            <a:prstGeom prst="rect">
              <a:avLst/>
            </a:prstGeom>
          </p:spPr>
        </p:pic>
        <p:cxnSp>
          <p:nvCxnSpPr>
            <p:cNvPr id="18" name="Straight Connector 17"/>
            <p:cNvCxnSpPr>
              <a:stCxn id="16" idx="3"/>
              <a:endCxn id="17" idx="1"/>
            </p:cNvCxnSpPr>
            <p:nvPr/>
          </p:nvCxnSpPr>
          <p:spPr>
            <a:xfrm flipV="1">
              <a:off x="2847848" y="2226630"/>
              <a:ext cx="1639652" cy="303"/>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1288693" y="5304166"/>
            <a:ext cx="2743200" cy="369332"/>
          </a:xfrm>
          <a:prstGeom prst="rect">
            <a:avLst/>
          </a:prstGeom>
        </p:spPr>
        <p:txBody>
          <a:bodyPr wrap="square">
            <a:spAutoFit/>
          </a:bodyPr>
          <a:lstStyle/>
          <a:p>
            <a:r>
              <a:rPr lang="en-US" dirty="0"/>
              <a:t>Compromised host</a:t>
            </a:r>
          </a:p>
        </p:txBody>
      </p:sp>
      <p:sp>
        <p:nvSpPr>
          <p:cNvPr id="21" name="Rectangle 20"/>
          <p:cNvSpPr/>
          <p:nvPr/>
        </p:nvSpPr>
        <p:spPr>
          <a:xfrm>
            <a:off x="1697902" y="2114294"/>
            <a:ext cx="1071960" cy="369332"/>
          </a:xfrm>
          <a:prstGeom prst="rect">
            <a:avLst/>
          </a:prstGeom>
        </p:spPr>
        <p:txBody>
          <a:bodyPr wrap="none">
            <a:spAutoFit/>
          </a:bodyPr>
          <a:lstStyle/>
          <a:p>
            <a:r>
              <a:rPr lang="en-US" dirty="0"/>
              <a:t>Keyboard</a:t>
            </a:r>
          </a:p>
        </p:txBody>
      </p:sp>
      <p:sp>
        <p:nvSpPr>
          <p:cNvPr id="22" name="Rectangle 21"/>
          <p:cNvSpPr/>
          <p:nvPr/>
        </p:nvSpPr>
        <p:spPr>
          <a:xfrm>
            <a:off x="5303285" y="1515463"/>
            <a:ext cx="2741298" cy="646331"/>
          </a:xfrm>
          <a:prstGeom prst="rect">
            <a:avLst/>
          </a:prstGeom>
        </p:spPr>
        <p:txBody>
          <a:bodyPr wrap="square">
            <a:spAutoFit/>
          </a:bodyPr>
          <a:lstStyle/>
          <a:p>
            <a:r>
              <a:rPr lang="en-US" dirty="0"/>
              <a:t>Trusted embedded device</a:t>
            </a:r>
          </a:p>
        </p:txBody>
      </p:sp>
      <p:sp>
        <p:nvSpPr>
          <p:cNvPr id="23" name="Rectangle 22"/>
          <p:cNvSpPr/>
          <p:nvPr/>
        </p:nvSpPr>
        <p:spPr>
          <a:xfrm>
            <a:off x="3338907" y="4144933"/>
            <a:ext cx="2767659" cy="646331"/>
          </a:xfrm>
          <a:prstGeom prst="rect">
            <a:avLst/>
          </a:prstGeom>
        </p:spPr>
        <p:txBody>
          <a:bodyPr wrap="square">
            <a:spAutoFit/>
          </a:bodyPr>
          <a:lstStyle/>
          <a:p>
            <a:pPr algn="ctr"/>
            <a:r>
              <a:rPr lang="en-US" dirty="0"/>
              <a:t>Application-level </a:t>
            </a:r>
          </a:p>
          <a:p>
            <a:pPr algn="ctr"/>
            <a:r>
              <a:rPr lang="en-US" dirty="0"/>
              <a:t>payload</a:t>
            </a:r>
          </a:p>
        </p:txBody>
      </p:sp>
      <p:sp>
        <p:nvSpPr>
          <p:cNvPr id="24" name="Rectangle 23"/>
          <p:cNvSpPr/>
          <p:nvPr/>
        </p:nvSpPr>
        <p:spPr>
          <a:xfrm rot="19683940">
            <a:off x="2685803" y="2691696"/>
            <a:ext cx="1921801" cy="646331"/>
          </a:xfrm>
          <a:prstGeom prst="rect">
            <a:avLst/>
          </a:prstGeom>
        </p:spPr>
        <p:txBody>
          <a:bodyPr wrap="square">
            <a:spAutoFit/>
          </a:bodyPr>
          <a:lstStyle/>
          <a:p>
            <a:pPr algn="ctr"/>
            <a:r>
              <a:rPr lang="en-US" dirty="0"/>
              <a:t>Forwarded</a:t>
            </a:r>
          </a:p>
          <a:p>
            <a:pPr algn="ctr"/>
            <a:r>
              <a:rPr lang="en-US" dirty="0"/>
              <a:t>keystroke</a:t>
            </a:r>
          </a:p>
        </p:txBody>
      </p:sp>
      <p:sp>
        <p:nvSpPr>
          <p:cNvPr id="25" name="Rectangle 24"/>
          <p:cNvSpPr/>
          <p:nvPr/>
        </p:nvSpPr>
        <p:spPr>
          <a:xfrm rot="2243724">
            <a:off x="5195911" y="2684607"/>
            <a:ext cx="1870109" cy="646331"/>
          </a:xfrm>
          <a:prstGeom prst="rect">
            <a:avLst/>
          </a:prstGeom>
        </p:spPr>
        <p:txBody>
          <a:bodyPr wrap="square">
            <a:spAutoFit/>
          </a:bodyPr>
          <a:lstStyle/>
          <a:p>
            <a:pPr algn="ctr"/>
            <a:r>
              <a:rPr lang="en-US" dirty="0"/>
              <a:t>Keystroke via</a:t>
            </a:r>
          </a:p>
          <a:p>
            <a:pPr algn="ctr"/>
            <a:r>
              <a:rPr lang="en-US" dirty="0"/>
              <a:t>Secure channel</a:t>
            </a:r>
          </a:p>
        </p:txBody>
      </p:sp>
      <p:sp>
        <p:nvSpPr>
          <p:cNvPr id="26" name="Rectangle 25"/>
          <p:cNvSpPr/>
          <p:nvPr/>
        </p:nvSpPr>
        <p:spPr>
          <a:xfrm>
            <a:off x="3176478" y="1479720"/>
            <a:ext cx="1472470" cy="369332"/>
          </a:xfrm>
          <a:prstGeom prst="rect">
            <a:avLst/>
          </a:prstGeom>
        </p:spPr>
        <p:txBody>
          <a:bodyPr wrap="square">
            <a:spAutoFit/>
          </a:bodyPr>
          <a:lstStyle/>
          <a:p>
            <a:r>
              <a:rPr lang="en-US" dirty="0"/>
              <a:t>Keystroke</a:t>
            </a:r>
          </a:p>
        </p:txBody>
      </p:sp>
      <p:sp>
        <p:nvSpPr>
          <p:cNvPr id="19" name="Rectangle 18"/>
          <p:cNvSpPr/>
          <p:nvPr/>
        </p:nvSpPr>
        <p:spPr>
          <a:xfrm>
            <a:off x="6783865" y="5437816"/>
            <a:ext cx="1870180" cy="429584"/>
          </a:xfrm>
          <a:prstGeom prst="rect">
            <a:avLst/>
          </a:prstGeom>
        </p:spPr>
        <p:txBody>
          <a:bodyPr wrap="none">
            <a:spAutoFit/>
          </a:bodyPr>
          <a:lstStyle/>
          <a:p>
            <a:r>
              <a:rPr lang="en-US" dirty="0"/>
              <a:t>Remote server </a:t>
            </a:r>
          </a:p>
        </p:txBody>
      </p:sp>
      <p:grpSp>
        <p:nvGrpSpPr>
          <p:cNvPr id="27" name="Group 26"/>
          <p:cNvGrpSpPr/>
          <p:nvPr/>
        </p:nvGrpSpPr>
        <p:grpSpPr>
          <a:xfrm>
            <a:off x="6567255" y="4088774"/>
            <a:ext cx="4860364" cy="969918"/>
            <a:chOff x="6129774" y="2825139"/>
            <a:chExt cx="4178669" cy="833882"/>
          </a:xfrm>
        </p:grpSpPr>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18731" t="11488" r="18656" b="25898"/>
            <a:stretch/>
          </p:blipFill>
          <p:spPr>
            <a:xfrm>
              <a:off x="6761702" y="2825139"/>
              <a:ext cx="536721" cy="536721"/>
            </a:xfrm>
            <a:prstGeom prst="rect">
              <a:avLst/>
            </a:prstGeom>
          </p:spPr>
        </p:pic>
        <p:sp>
          <p:nvSpPr>
            <p:cNvPr id="29" name="Rectangle 28"/>
            <p:cNvSpPr/>
            <p:nvPr/>
          </p:nvSpPr>
          <p:spPr>
            <a:xfrm>
              <a:off x="6129774" y="3341490"/>
              <a:ext cx="4178669" cy="317531"/>
            </a:xfrm>
            <a:prstGeom prst="rect">
              <a:avLst/>
            </a:prstGeom>
          </p:spPr>
          <p:txBody>
            <a:bodyPr wrap="square">
              <a:spAutoFit/>
            </a:bodyPr>
            <a:lstStyle/>
            <a:p>
              <a:r>
                <a:rPr lang="en-US" dirty="0"/>
                <a:t>Input trace match</a:t>
              </a:r>
            </a:p>
          </p:txBody>
        </p:sp>
      </p:grpSp>
      <p:grpSp>
        <p:nvGrpSpPr>
          <p:cNvPr id="38" name="Group 37"/>
          <p:cNvGrpSpPr/>
          <p:nvPr/>
        </p:nvGrpSpPr>
        <p:grpSpPr>
          <a:xfrm>
            <a:off x="6502818" y="3964775"/>
            <a:ext cx="2580998" cy="1435830"/>
            <a:chOff x="6502818" y="4316283"/>
            <a:chExt cx="2580998" cy="1435830"/>
          </a:xfrm>
        </p:grpSpPr>
        <p:pic>
          <p:nvPicPr>
            <p:cNvPr id="30" name="Picture 29"/>
            <p:cNvPicPr>
              <a:picLocks noChangeAspect="1"/>
            </p:cNvPicPr>
            <p:nvPr/>
          </p:nvPicPr>
          <p:blipFill rotWithShape="1">
            <a:blip r:embed="rId7" cstate="print">
              <a:extLst>
                <a:ext uri="{28A0092B-C50C-407E-A947-70E740481C1C}">
                  <a14:useLocalDpi xmlns:a14="http://schemas.microsoft.com/office/drawing/2010/main" val="0"/>
                </a:ext>
              </a:extLst>
            </a:blip>
            <a:srcRect l="64447" t="14524" r="11980" b="29084"/>
            <a:stretch/>
          </p:blipFill>
          <p:spPr>
            <a:xfrm>
              <a:off x="8654045" y="4655161"/>
              <a:ext cx="429771" cy="1028120"/>
            </a:xfrm>
            <a:prstGeom prst="rect">
              <a:avLst/>
            </a:prstGeom>
          </p:spPr>
        </p:pic>
        <p:pic>
          <p:nvPicPr>
            <p:cNvPr id="31" name="Picture 30"/>
            <p:cNvPicPr>
              <a:picLocks noChangeAspect="1"/>
            </p:cNvPicPr>
            <p:nvPr/>
          </p:nvPicPr>
          <p:blipFill rotWithShape="1">
            <a:blip r:embed="rId8" cstate="print">
              <a:extLst>
                <a:ext uri="{28A0092B-C50C-407E-A947-70E740481C1C}">
                  <a14:useLocalDpi xmlns:a14="http://schemas.microsoft.com/office/drawing/2010/main" val="0"/>
                </a:ext>
              </a:extLst>
            </a:blip>
            <a:srcRect l="20343" t="17504" r="20401" b="30728"/>
            <a:stretch/>
          </p:blipFill>
          <p:spPr>
            <a:xfrm>
              <a:off x="6502818" y="4316283"/>
              <a:ext cx="2155791" cy="1435830"/>
            </a:xfrm>
            <a:prstGeom prst="rect">
              <a:avLst/>
            </a:prstGeom>
          </p:spPr>
        </p:pic>
      </p:grpSp>
      <p:grpSp>
        <p:nvGrpSpPr>
          <p:cNvPr id="40" name="Group 39"/>
          <p:cNvGrpSpPr/>
          <p:nvPr/>
        </p:nvGrpSpPr>
        <p:grpSpPr>
          <a:xfrm>
            <a:off x="1345451" y="3843005"/>
            <a:ext cx="1547372" cy="1250187"/>
            <a:chOff x="1345451" y="4194513"/>
            <a:chExt cx="1547372" cy="1250187"/>
          </a:xfrm>
        </p:grpSpPr>
        <p:grpSp>
          <p:nvGrpSpPr>
            <p:cNvPr id="9" name="Group 8"/>
            <p:cNvGrpSpPr/>
            <p:nvPr/>
          </p:nvGrpSpPr>
          <p:grpSpPr>
            <a:xfrm>
              <a:off x="1689118" y="4194513"/>
              <a:ext cx="1203705" cy="1250187"/>
              <a:chOff x="5672047" y="2529333"/>
              <a:chExt cx="1470729" cy="1527522"/>
            </a:xfrm>
          </p:grpSpPr>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5451" y="4712401"/>
              <a:ext cx="687334" cy="687334"/>
            </a:xfrm>
            <a:prstGeom prst="rect">
              <a:avLst/>
            </a:prstGeom>
          </p:spPr>
        </p:pic>
      </p:grpSp>
      <p:sp>
        <p:nvSpPr>
          <p:cNvPr id="8" name="Rectangle 7"/>
          <p:cNvSpPr/>
          <p:nvPr/>
        </p:nvSpPr>
        <p:spPr>
          <a:xfrm>
            <a:off x="323850" y="6133803"/>
            <a:ext cx="9220200" cy="215444"/>
          </a:xfrm>
          <a:prstGeom prst="rect">
            <a:avLst/>
          </a:prstGeom>
        </p:spPr>
        <p:txBody>
          <a:bodyPr wrap="square">
            <a:spAutoFit/>
          </a:bodyPr>
          <a:lstStyle/>
          <a:p>
            <a:r>
              <a:rPr lang="en-US" sz="800" dirty="0"/>
              <a:t>INTEGRIKEY: Integrity Protection of User Input for Remote Configuration of Safety-Critical </a:t>
            </a:r>
            <a:r>
              <a:rPr lang="en-US" sz="800" dirty="0" smtClean="0"/>
              <a:t>Devices, Aritra Dhar et. </a:t>
            </a:r>
            <a:r>
              <a:rPr lang="en-US" sz="800" dirty="0"/>
              <a:t>al., </a:t>
            </a:r>
            <a:r>
              <a:rPr lang="en-US" sz="800" dirty="0">
                <a:hlinkClick r:id="rId12"/>
              </a:rPr>
              <a:t>https://</a:t>
            </a:r>
            <a:r>
              <a:rPr lang="en-US" sz="800" dirty="0" smtClean="0">
                <a:hlinkClick r:id="rId12"/>
              </a:rPr>
              <a:t>eprint.iacr.org/2017/1245.pdf</a:t>
            </a:r>
            <a:r>
              <a:rPr lang="en-US" sz="800" dirty="0" smtClean="0"/>
              <a:t> </a:t>
            </a:r>
            <a:endParaRPr lang="en-US" sz="800" dirty="0"/>
          </a:p>
        </p:txBody>
      </p:sp>
    </p:spTree>
    <p:extLst>
      <p:ext uri="{BB962C8B-B14F-4D97-AF65-F5344CB8AC3E}">
        <p14:creationId xmlns:p14="http://schemas.microsoft.com/office/powerpoint/2010/main" val="4012720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90B4D962-1B07-4D4C-A2B1-CDDF778514D1}"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p:cNvSpPr>
            <a:spLocks noGrp="1"/>
          </p:cNvSpPr>
          <p:nvPr>
            <p:ph type="title"/>
          </p:nvPr>
        </p:nvSpPr>
        <p:spPr/>
        <p:txBody>
          <a:bodyPr/>
          <a:lstStyle/>
          <a:p>
            <a:r>
              <a:rPr lang="en-US" dirty="0"/>
              <a:t>IntegriKey – </a:t>
            </a:r>
            <a:r>
              <a:rPr lang="en-US" dirty="0" smtClean="0"/>
              <a:t>Display manipulation attack</a:t>
            </a:r>
            <a:endParaRPr lang="en-US" dirty="0"/>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100</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1223" t="49499" r="11333" b="18332"/>
          <a:stretch/>
        </p:blipFill>
        <p:spPr>
          <a:xfrm>
            <a:off x="835819" y="1705915"/>
            <a:ext cx="1254320" cy="52101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100</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100</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dirty="0"/>
              <a:t>0</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1000</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100</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1000</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1000</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spTree>
    <p:extLst>
      <p:ext uri="{BB962C8B-B14F-4D97-AF65-F5344CB8AC3E}">
        <p14:creationId xmlns:p14="http://schemas.microsoft.com/office/powerpoint/2010/main" val="1532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Lst>
  </p:timing>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3205</TotalTime>
  <Words>1850</Words>
  <Application>Microsoft Office PowerPoint</Application>
  <PresentationFormat>Custom</PresentationFormat>
  <Paragraphs>432</Paragraphs>
  <Slides>43</Slides>
  <Notes>10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43</vt:i4>
      </vt:variant>
    </vt:vector>
  </HeadingPairs>
  <TitlesOfParts>
    <vt:vector size="58" baseType="lpstr">
      <vt:lpstr>Arial</vt:lpstr>
      <vt:lpstr>Calibri</vt:lpstr>
      <vt:lpstr>Cambria Math</vt:lpstr>
      <vt:lpstr>Consolas</vt:lpstr>
      <vt:lpstr>NimbusRomNo9L-Regu</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PROTECTION: Root-of-Trust for IO in Compromised Platforms</vt:lpstr>
      <vt:lpstr>What is Trusted Path?</vt:lpstr>
      <vt:lpstr>What Would You Expect from a Trusted Path?</vt:lpstr>
      <vt:lpstr>Motivation</vt:lpstr>
      <vt:lpstr>Long standing Problem</vt:lpstr>
      <vt:lpstr>Transaction Confirmation Devices</vt:lpstr>
      <vt:lpstr>Transaction Confirmation Devices: What is bad about it?</vt:lpstr>
      <vt:lpstr>External Devices - IntegriKey</vt:lpstr>
      <vt:lpstr>IntegriKey – Display manipulation attack</vt:lpstr>
      <vt:lpstr>Observation 1</vt:lpstr>
      <vt:lpstr>Fidelius – Output Integrity </vt:lpstr>
      <vt:lpstr>Fidelius : Attack 1</vt:lpstr>
      <vt:lpstr>Observation 2</vt:lpstr>
      <vt:lpstr>Fidelius: Attack 2</vt:lpstr>
      <vt:lpstr>Observation 3</vt:lpstr>
      <vt:lpstr>Requirements of Security and Functional Properties</vt:lpstr>
      <vt:lpstr>Other Trusted Path Solutions</vt:lpstr>
      <vt:lpstr>ProtectIOn: High Level Approach</vt:lpstr>
      <vt:lpstr>Approach Overview</vt:lpstr>
      <vt:lpstr>Overlay Generation: Developer Annotation</vt:lpstr>
      <vt:lpstr>Overlay Generation: Developer Annotation</vt:lpstr>
      <vt:lpstr>Overlay Generation:Specification</vt:lpstr>
      <vt:lpstr>Overlay Generation</vt:lpstr>
      <vt:lpstr>Overlay Generation</vt:lpstr>
      <vt:lpstr>Overlay Generation</vt:lpstr>
      <vt:lpstr>Overlay Generation</vt:lpstr>
      <vt:lpstr>Grabbing User Attention</vt:lpstr>
      <vt:lpstr>Grabbing User Attention</vt:lpstr>
      <vt:lpstr>Grabbing User Attention</vt:lpstr>
      <vt:lpstr>Grabbing User Attention</vt:lpstr>
      <vt:lpstr>Tracking Mouse Pointer</vt:lpstr>
      <vt:lpstr>Confidentiality</vt:lpstr>
      <vt:lpstr>Confidentiality: SAS</vt:lpstr>
      <vt:lpstr>Prototype and TCB</vt:lpstr>
      <vt:lpstr>Performance</vt:lpstr>
      <vt:lpstr>PowerPoint Presentation</vt:lpstr>
      <vt:lpstr>PowerPoint Presentation</vt:lpstr>
      <vt:lpstr>What we learnt?</vt:lpstr>
      <vt:lpstr>How to Build a Trusted Path</vt:lpstr>
      <vt:lpstr>Definition: Violation of Input/output Integrity</vt:lpstr>
      <vt:lpstr>Verification</vt:lpstr>
      <vt:lpstr>Fidelius – Output Integrity </vt:lpstr>
      <vt:lpstr>Motivation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212</cp:revision>
  <cp:lastPrinted>2013-06-08T11:22:51Z</cp:lastPrinted>
  <dcterms:created xsi:type="dcterms:W3CDTF">2019-12-03T10:53:56Z</dcterms:created>
  <dcterms:modified xsi:type="dcterms:W3CDTF">2020-02-19T12:22:40Z</dcterms:modified>
</cp:coreProperties>
</file>